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Bebas Neue" panose="020B0606020202050201" pitchFamily="34" charset="77"/>
      <p:regular r:id="rId33"/>
    </p:embeddedFont>
    <p:embeddedFont>
      <p:font typeface="Playfair Display" pitchFamily="2" charset="77"/>
      <p:regular r:id="rId34"/>
      <p:bold r:id="rId35"/>
      <p:italic r:id="rId36"/>
      <p:boldItalic r:id="rId37"/>
    </p:embeddedFont>
    <p:embeddedFont>
      <p:font typeface="Roboto" panose="02000000000000000000" pitchFamily="2" charset="0"/>
      <p:regular r:id="rId38"/>
      <p:bold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4"/>
  </p:normalViewPr>
  <p:slideViewPr>
    <p:cSldViewPr snapToGrid="0">
      <p:cViewPr varScale="1">
        <p:scale>
          <a:sx n="137" d="100"/>
          <a:sy n="137" d="100"/>
        </p:scale>
        <p:origin x="92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632eb3dab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632eb3dab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634d99337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634d99337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634d99337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634d99337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634d99337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634d99337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634d993375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634d993375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634d993375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634d993375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634d993375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634d99337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34d993375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634d993375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634d993375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634d9933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63318dbc8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63318dbc8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63318dbc81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63318dbc8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632eb3dab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632eb3dab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63318dbc81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63318dbc8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63318dbc81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63318dbc8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634d993375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634d99337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634d993375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634d99337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634d993375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634d993375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634d993375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634d993375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634d993375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634d99337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Superhosts with entire hosts or apartments have a significantly negative effect on nightly rates and superhosts in three lakes and brownsville neighborhoods have a significantly negative effect on nightly rates as well.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634d993375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634d99337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634d993375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634d99337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632eb3dab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632eb3dab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634d99337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634d99337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632eb3daba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632eb3daba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634d99337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634d99337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34d99337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634d99337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32eb3daba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632eb3daba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634d99337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634d99337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634d99337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634d99337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634d99337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634d99337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hyperlink" Target="https://davidanthonyscott.medium.com/is-being-an-airbnb-superhost-worth-it-we-think-not-c0663bfc9e71" TargetMode="External"/><Relationship Id="rId3" Type="http://schemas.openxmlformats.org/officeDocument/2006/relationships/image" Target="../media/image2.png"/><Relationship Id="rId7" Type="http://schemas.openxmlformats.org/officeDocument/2006/relationships/hyperlink" Target="https://www.statista.com/chart/18963/most-popular-us-cities-for-airbnb-homeaway/"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chat.openai.com/share/967f0da4-e91b-4415-a635-09c9100059d8" TargetMode="External"/><Relationship Id="rId5" Type="http://schemas.openxmlformats.org/officeDocument/2006/relationships/hyperlink" Target="https://chat.openai.com/share/dcb16ac8-b638-4003-a909-f9c9ac60119d" TargetMode="External"/><Relationship Id="rId10" Type="http://schemas.openxmlformats.org/officeDocument/2006/relationships/hyperlink" Target="https://colab.research.google.com/drive/1bA8ukTrUbrk8d7QuCqP1MR1GpkSnmqpO#scrollTo=yL5a-7fBSeJU" TargetMode="External"/><Relationship Id="rId4" Type="http://schemas.openxmlformats.org/officeDocument/2006/relationships/hyperlink" Target="https://colab.research.google.com/drive/1hg68LOAB_Ddrt4WbdIIv3SIrn84Awi7e?usp=sharing" TargetMode="External"/><Relationship Id="rId9" Type="http://schemas.openxmlformats.org/officeDocument/2006/relationships/hyperlink" Target="https://community.withairbnb.com/t5/Hosting/How-To-Tell-If-Your-Prices-Are-Too-Low/td-p/92260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1" cy="5143500"/>
          </a:xfrm>
          <a:prstGeom prst="rect">
            <a:avLst/>
          </a:prstGeom>
          <a:noFill/>
          <a:ln>
            <a:noFill/>
          </a:ln>
        </p:spPr>
      </p:pic>
      <p:sp>
        <p:nvSpPr>
          <p:cNvPr id="55" name="Google Shape;55;p13"/>
          <p:cNvSpPr txBox="1">
            <a:spLocks noGrp="1"/>
          </p:cNvSpPr>
          <p:nvPr>
            <p:ph type="ctrTitle"/>
          </p:nvPr>
        </p:nvSpPr>
        <p:spPr>
          <a:xfrm>
            <a:off x="311708" y="83210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7500">
                <a:solidFill>
                  <a:schemeClr val="lt1"/>
                </a:solidFill>
                <a:latin typeface="Bebas Neue"/>
                <a:ea typeface="Bebas Neue"/>
                <a:cs typeface="Bebas Neue"/>
                <a:sym typeface="Bebas Neue"/>
              </a:rPr>
              <a:t>MGMT 683: Final Project</a:t>
            </a:r>
            <a:endParaRPr sz="7500">
              <a:solidFill>
                <a:schemeClr val="lt1"/>
              </a:solidFill>
              <a:latin typeface="Bebas Neue"/>
              <a:ea typeface="Bebas Neue"/>
              <a:cs typeface="Bebas Neue"/>
              <a:sym typeface="Bebas Neue"/>
            </a:endParaRPr>
          </a:p>
        </p:txBody>
      </p:sp>
      <p:sp>
        <p:nvSpPr>
          <p:cNvPr id="56" name="Google Shape;56;p13"/>
          <p:cNvSpPr txBox="1">
            <a:spLocks noGrp="1"/>
          </p:cNvSpPr>
          <p:nvPr>
            <p:ph type="subTitle" idx="1"/>
          </p:nvPr>
        </p:nvSpPr>
        <p:spPr>
          <a:xfrm>
            <a:off x="311700" y="30674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chemeClr val="lt1"/>
                </a:solidFill>
                <a:latin typeface="Bebas Neue"/>
                <a:ea typeface="Bebas Neue"/>
                <a:cs typeface="Bebas Neue"/>
                <a:sym typeface="Bebas Neue"/>
              </a:rPr>
              <a:t>Husam Saleh, Max McTigue, Alex Scarcelli, Mason Gillis</a:t>
            </a:r>
            <a:endParaRPr sz="3000">
              <a:solidFill>
                <a:schemeClr val="lt1"/>
              </a:solidFill>
              <a:latin typeface="Bebas Neue"/>
              <a:ea typeface="Bebas Neue"/>
              <a:cs typeface="Bebas Neue"/>
              <a:sym typeface="Bebas Neue"/>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2"/>
          <p:cNvPicPr preferRelativeResize="0"/>
          <p:nvPr/>
        </p:nvPicPr>
        <p:blipFill>
          <a:blip r:embed="rId3">
            <a:alphaModFix/>
          </a:blip>
          <a:stretch>
            <a:fillRect/>
          </a:stretch>
        </p:blipFill>
        <p:spPr>
          <a:xfrm>
            <a:off x="0" y="0"/>
            <a:ext cx="9144003" cy="5143499"/>
          </a:xfrm>
          <a:prstGeom prst="rect">
            <a:avLst/>
          </a:prstGeom>
          <a:noFill/>
          <a:ln>
            <a:noFill/>
          </a:ln>
        </p:spPr>
      </p:pic>
      <p:sp>
        <p:nvSpPr>
          <p:cNvPr id="145" name="Google Shape;14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Proof of Problem</a:t>
            </a:r>
            <a:endParaRPr>
              <a:solidFill>
                <a:schemeClr val="lt1"/>
              </a:solidFill>
            </a:endParaRPr>
          </a:p>
        </p:txBody>
      </p:sp>
      <p:pic>
        <p:nvPicPr>
          <p:cNvPr id="146" name="Google Shape;146;p22"/>
          <p:cNvPicPr preferRelativeResize="0"/>
          <p:nvPr/>
        </p:nvPicPr>
        <p:blipFill>
          <a:blip r:embed="rId4">
            <a:alphaModFix/>
          </a:blip>
          <a:stretch>
            <a:fillRect/>
          </a:stretch>
        </p:blipFill>
        <p:spPr>
          <a:xfrm>
            <a:off x="725075" y="1522200"/>
            <a:ext cx="3644975" cy="2555424"/>
          </a:xfrm>
          <a:prstGeom prst="rect">
            <a:avLst/>
          </a:prstGeom>
          <a:noFill/>
          <a:ln>
            <a:noFill/>
          </a:ln>
        </p:spPr>
      </p:pic>
      <p:pic>
        <p:nvPicPr>
          <p:cNvPr id="147" name="Google Shape;147;p22"/>
          <p:cNvPicPr preferRelativeResize="0"/>
          <p:nvPr/>
        </p:nvPicPr>
        <p:blipFill>
          <a:blip r:embed="rId5">
            <a:alphaModFix/>
          </a:blip>
          <a:stretch>
            <a:fillRect/>
          </a:stretch>
        </p:blipFill>
        <p:spPr>
          <a:xfrm>
            <a:off x="4680057" y="1522200"/>
            <a:ext cx="4313368" cy="2555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3"/>
          <p:cNvPicPr preferRelativeResize="0"/>
          <p:nvPr/>
        </p:nvPicPr>
        <p:blipFill>
          <a:blip r:embed="rId3">
            <a:alphaModFix/>
          </a:blip>
          <a:stretch>
            <a:fillRect/>
          </a:stretch>
        </p:blipFill>
        <p:spPr>
          <a:xfrm>
            <a:off x="0" y="0"/>
            <a:ext cx="9144003" cy="5143499"/>
          </a:xfrm>
          <a:prstGeom prst="rect">
            <a:avLst/>
          </a:prstGeom>
          <a:noFill/>
          <a:ln>
            <a:noFill/>
          </a:ln>
        </p:spPr>
      </p:pic>
      <p:sp>
        <p:nvSpPr>
          <p:cNvPr id="153" name="Google Shape;15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Problem Exploration</a:t>
            </a:r>
            <a:endParaRPr>
              <a:solidFill>
                <a:schemeClr val="lt1"/>
              </a:solidFill>
            </a:endParaRPr>
          </a:p>
        </p:txBody>
      </p:sp>
      <p:sp>
        <p:nvSpPr>
          <p:cNvPr id="154" name="Google Shape;15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5" name="Google Shape;155;p23"/>
          <p:cNvPicPr preferRelativeResize="0"/>
          <p:nvPr/>
        </p:nvPicPr>
        <p:blipFill rotWithShape="1">
          <a:blip r:embed="rId4">
            <a:alphaModFix/>
          </a:blip>
          <a:srcRect r="-6746"/>
          <a:stretch/>
        </p:blipFill>
        <p:spPr>
          <a:xfrm>
            <a:off x="536550" y="1549175"/>
            <a:ext cx="3735455" cy="2623000"/>
          </a:xfrm>
          <a:prstGeom prst="rect">
            <a:avLst/>
          </a:prstGeom>
          <a:noFill/>
          <a:ln>
            <a:noFill/>
          </a:ln>
        </p:spPr>
      </p:pic>
      <p:pic>
        <p:nvPicPr>
          <p:cNvPr id="156" name="Google Shape;156;p23"/>
          <p:cNvPicPr preferRelativeResize="0"/>
          <p:nvPr/>
        </p:nvPicPr>
        <p:blipFill>
          <a:blip r:embed="rId5">
            <a:alphaModFix/>
          </a:blip>
          <a:stretch>
            <a:fillRect/>
          </a:stretch>
        </p:blipFill>
        <p:spPr>
          <a:xfrm>
            <a:off x="4923696" y="1512071"/>
            <a:ext cx="3846025" cy="280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4"/>
          <p:cNvPicPr preferRelativeResize="0"/>
          <p:nvPr/>
        </p:nvPicPr>
        <p:blipFill>
          <a:blip r:embed="rId3">
            <a:alphaModFix/>
          </a:blip>
          <a:stretch>
            <a:fillRect/>
          </a:stretch>
        </p:blipFill>
        <p:spPr>
          <a:xfrm>
            <a:off x="0" y="0"/>
            <a:ext cx="9144003" cy="5143499"/>
          </a:xfrm>
          <a:prstGeom prst="rect">
            <a:avLst/>
          </a:prstGeom>
          <a:noFill/>
          <a:ln>
            <a:noFill/>
          </a:ln>
        </p:spPr>
      </p:pic>
      <p:sp>
        <p:nvSpPr>
          <p:cNvPr id="162" name="Google Shape;16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Problem Exploration</a:t>
            </a:r>
            <a:endParaRPr>
              <a:solidFill>
                <a:schemeClr val="lt1"/>
              </a:solidFill>
            </a:endParaRPr>
          </a:p>
        </p:txBody>
      </p:sp>
      <p:pic>
        <p:nvPicPr>
          <p:cNvPr id="163" name="Google Shape;163;p24"/>
          <p:cNvPicPr preferRelativeResize="0"/>
          <p:nvPr/>
        </p:nvPicPr>
        <p:blipFill>
          <a:blip r:embed="rId4">
            <a:alphaModFix/>
          </a:blip>
          <a:stretch>
            <a:fillRect/>
          </a:stretch>
        </p:blipFill>
        <p:spPr>
          <a:xfrm>
            <a:off x="2655213" y="2221675"/>
            <a:ext cx="3833575" cy="2733976"/>
          </a:xfrm>
          <a:prstGeom prst="rect">
            <a:avLst/>
          </a:prstGeom>
          <a:noFill/>
          <a:ln>
            <a:noFill/>
          </a:ln>
        </p:spPr>
      </p:pic>
      <p:pic>
        <p:nvPicPr>
          <p:cNvPr id="164" name="Google Shape;164;p24"/>
          <p:cNvPicPr preferRelativeResize="0"/>
          <p:nvPr/>
        </p:nvPicPr>
        <p:blipFill>
          <a:blip r:embed="rId5">
            <a:alphaModFix/>
          </a:blip>
          <a:stretch>
            <a:fillRect/>
          </a:stretch>
        </p:blipFill>
        <p:spPr>
          <a:xfrm>
            <a:off x="311700" y="1347774"/>
            <a:ext cx="9144002" cy="8739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5"/>
          <p:cNvPicPr preferRelativeResize="0"/>
          <p:nvPr/>
        </p:nvPicPr>
        <p:blipFill>
          <a:blip r:embed="rId3">
            <a:alphaModFix/>
          </a:blip>
          <a:stretch>
            <a:fillRect/>
          </a:stretch>
        </p:blipFill>
        <p:spPr>
          <a:xfrm>
            <a:off x="0" y="0"/>
            <a:ext cx="9144003" cy="5143499"/>
          </a:xfrm>
          <a:prstGeom prst="rect">
            <a:avLst/>
          </a:prstGeom>
          <a:noFill/>
          <a:ln>
            <a:noFill/>
          </a:ln>
        </p:spPr>
      </p:pic>
      <p:sp>
        <p:nvSpPr>
          <p:cNvPr id="170" name="Google Shape;170;p25"/>
          <p:cNvSpPr txBox="1">
            <a:spLocks noGrp="1"/>
          </p:cNvSpPr>
          <p:nvPr>
            <p:ph type="title"/>
          </p:nvPr>
        </p:nvSpPr>
        <p:spPr>
          <a:xfrm>
            <a:off x="331050" y="67975"/>
            <a:ext cx="7965300" cy="7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chemeClr val="lt1"/>
                </a:solidFill>
                <a:latin typeface="Times"/>
                <a:ea typeface="Times"/>
                <a:cs typeface="Times"/>
                <a:sym typeface="Times"/>
              </a:rPr>
              <a:t>Superhosts Yearly Status Analysis </a:t>
            </a:r>
            <a:endParaRPr sz="2700" b="1">
              <a:solidFill>
                <a:schemeClr val="lt1"/>
              </a:solidFill>
              <a:latin typeface="Times"/>
              <a:ea typeface="Times"/>
              <a:cs typeface="Times"/>
              <a:sym typeface="Times"/>
            </a:endParaRPr>
          </a:p>
        </p:txBody>
      </p:sp>
      <p:pic>
        <p:nvPicPr>
          <p:cNvPr id="171" name="Google Shape;171;p25"/>
          <p:cNvPicPr preferRelativeResize="0"/>
          <p:nvPr/>
        </p:nvPicPr>
        <p:blipFill>
          <a:blip r:embed="rId4">
            <a:alphaModFix/>
          </a:blip>
          <a:stretch>
            <a:fillRect/>
          </a:stretch>
        </p:blipFill>
        <p:spPr>
          <a:xfrm>
            <a:off x="1693025" y="998400"/>
            <a:ext cx="5568975" cy="3759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6"/>
          <p:cNvPicPr preferRelativeResize="0"/>
          <p:nvPr/>
        </p:nvPicPr>
        <p:blipFill>
          <a:blip r:embed="rId3">
            <a:alphaModFix/>
          </a:blip>
          <a:stretch>
            <a:fillRect/>
          </a:stretch>
        </p:blipFill>
        <p:spPr>
          <a:xfrm>
            <a:off x="0" y="0"/>
            <a:ext cx="9144003" cy="5143499"/>
          </a:xfrm>
          <a:prstGeom prst="rect">
            <a:avLst/>
          </a:prstGeom>
          <a:noFill/>
          <a:ln>
            <a:noFill/>
          </a:ln>
        </p:spPr>
      </p:pic>
      <p:sp>
        <p:nvSpPr>
          <p:cNvPr id="177" name="Google Shape;177;p26"/>
          <p:cNvSpPr txBox="1">
            <a:spLocks noGrp="1"/>
          </p:cNvSpPr>
          <p:nvPr>
            <p:ph type="title"/>
          </p:nvPr>
        </p:nvSpPr>
        <p:spPr>
          <a:xfrm>
            <a:off x="311700" y="247975"/>
            <a:ext cx="8520600" cy="904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Company is not maximizing their revenue from Superhost listings</a:t>
            </a:r>
            <a:endParaRPr>
              <a:solidFill>
                <a:schemeClr val="lt1"/>
              </a:solidFill>
            </a:endParaRPr>
          </a:p>
        </p:txBody>
      </p:sp>
      <p:sp>
        <p:nvSpPr>
          <p:cNvPr id="178" name="Google Shape;17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a:solidFill>
                  <a:schemeClr val="lt1"/>
                </a:solidFill>
              </a:rPr>
              <a:t>Being a Superhost has a positive and statistically significant impact on the variable revenue_period_city </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Coefficient for variable “host_is_superhost_in_period” is 2939e+06 and P-value is close to zero indicating statistical significance </a:t>
            </a:r>
            <a:endParaRPr>
              <a:solidFill>
                <a:schemeClr val="lt1"/>
              </a:solidFill>
            </a:endParaRPr>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0" y="0"/>
            <a:ext cx="9144003" cy="5143499"/>
          </a:xfrm>
          <a:prstGeom prst="rect">
            <a:avLst/>
          </a:prstGeom>
          <a:noFill/>
          <a:ln>
            <a:noFill/>
          </a:ln>
        </p:spPr>
      </p:pic>
      <p:sp>
        <p:nvSpPr>
          <p:cNvPr id="184" name="Google Shape;18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 Cleaning and Transformation: Initial Tests</a:t>
            </a:r>
            <a:endParaRPr>
              <a:solidFill>
                <a:schemeClr val="lt1"/>
              </a:solidFill>
            </a:endParaRPr>
          </a:p>
        </p:txBody>
      </p:sp>
      <p:pic>
        <p:nvPicPr>
          <p:cNvPr id="185" name="Google Shape;185;p27"/>
          <p:cNvPicPr preferRelativeResize="0"/>
          <p:nvPr/>
        </p:nvPicPr>
        <p:blipFill>
          <a:blip r:embed="rId4">
            <a:alphaModFix/>
          </a:blip>
          <a:stretch>
            <a:fillRect/>
          </a:stretch>
        </p:blipFill>
        <p:spPr>
          <a:xfrm>
            <a:off x="511825" y="1225373"/>
            <a:ext cx="3367500" cy="2498450"/>
          </a:xfrm>
          <a:prstGeom prst="rect">
            <a:avLst/>
          </a:prstGeom>
          <a:noFill/>
          <a:ln>
            <a:noFill/>
          </a:ln>
        </p:spPr>
      </p:pic>
      <p:pic>
        <p:nvPicPr>
          <p:cNvPr id="186" name="Google Shape;186;p27"/>
          <p:cNvPicPr preferRelativeResize="0"/>
          <p:nvPr/>
        </p:nvPicPr>
        <p:blipFill>
          <a:blip r:embed="rId5">
            <a:alphaModFix/>
          </a:blip>
          <a:stretch>
            <a:fillRect/>
          </a:stretch>
        </p:blipFill>
        <p:spPr>
          <a:xfrm>
            <a:off x="152400" y="3876224"/>
            <a:ext cx="8839200" cy="644353"/>
          </a:xfrm>
          <a:prstGeom prst="rect">
            <a:avLst/>
          </a:prstGeom>
          <a:noFill/>
          <a:ln>
            <a:noFill/>
          </a:ln>
        </p:spPr>
      </p:pic>
      <p:pic>
        <p:nvPicPr>
          <p:cNvPr id="187" name="Google Shape;187;p27"/>
          <p:cNvPicPr preferRelativeResize="0"/>
          <p:nvPr/>
        </p:nvPicPr>
        <p:blipFill>
          <a:blip r:embed="rId6">
            <a:alphaModFix/>
          </a:blip>
          <a:stretch>
            <a:fillRect/>
          </a:stretch>
        </p:blipFill>
        <p:spPr>
          <a:xfrm>
            <a:off x="4639025" y="1170125"/>
            <a:ext cx="3446311" cy="2553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8"/>
          <p:cNvPicPr preferRelativeResize="0"/>
          <p:nvPr/>
        </p:nvPicPr>
        <p:blipFill>
          <a:blip r:embed="rId3">
            <a:alphaModFix/>
          </a:blip>
          <a:stretch>
            <a:fillRect/>
          </a:stretch>
        </p:blipFill>
        <p:spPr>
          <a:xfrm>
            <a:off x="0" y="0"/>
            <a:ext cx="9144003" cy="5143499"/>
          </a:xfrm>
          <a:prstGeom prst="rect">
            <a:avLst/>
          </a:prstGeom>
          <a:noFill/>
          <a:ln>
            <a:noFill/>
          </a:ln>
        </p:spPr>
      </p:pic>
      <p:sp>
        <p:nvSpPr>
          <p:cNvPr id="193" name="Google Shape;19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lt1"/>
              </a:buClr>
              <a:buSzPts val="1800"/>
              <a:buChar char="●"/>
            </a:pPr>
            <a:r>
              <a:rPr lang="en">
                <a:solidFill>
                  <a:schemeClr val="lt1"/>
                </a:solidFill>
              </a:rPr>
              <a:t>Fix nan values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Fix skewed variables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Notable Variables with nan values or needed transformed (Not all Showed):</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Nightly Rate</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Booked Days</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Booked Days Average Price</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Bathrooms</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Max Guests</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Cleaning Fee</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Number of Photos</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Number of Reviews</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Rating Overall</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Occupancy Rate</a:t>
            </a:r>
            <a:endParaRPr>
              <a:solidFill>
                <a:schemeClr val="lt1"/>
              </a:solidFill>
            </a:endParaRPr>
          </a:p>
        </p:txBody>
      </p:sp>
      <p:sp>
        <p:nvSpPr>
          <p:cNvPr id="194" name="Google Shape;19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 Cleaning and Transformation</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0" y="0"/>
            <a:ext cx="9144003" cy="5143499"/>
          </a:xfrm>
          <a:prstGeom prst="rect">
            <a:avLst/>
          </a:prstGeom>
          <a:noFill/>
          <a:ln>
            <a:noFill/>
          </a:ln>
        </p:spPr>
      </p:pic>
      <p:sp>
        <p:nvSpPr>
          <p:cNvPr id="200" name="Google Shape;20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Post Transformation/ Fixed Missing Values</a:t>
            </a:r>
            <a:endParaRPr>
              <a:solidFill>
                <a:schemeClr val="lt1"/>
              </a:solidFill>
            </a:endParaRPr>
          </a:p>
        </p:txBody>
      </p:sp>
      <p:pic>
        <p:nvPicPr>
          <p:cNvPr id="201" name="Google Shape;201;p29"/>
          <p:cNvPicPr preferRelativeResize="0"/>
          <p:nvPr/>
        </p:nvPicPr>
        <p:blipFill>
          <a:blip r:embed="rId4">
            <a:alphaModFix/>
          </a:blip>
          <a:stretch>
            <a:fillRect/>
          </a:stretch>
        </p:blipFill>
        <p:spPr>
          <a:xfrm>
            <a:off x="734925" y="1132975"/>
            <a:ext cx="3466650" cy="2588025"/>
          </a:xfrm>
          <a:prstGeom prst="rect">
            <a:avLst/>
          </a:prstGeom>
          <a:noFill/>
          <a:ln>
            <a:noFill/>
          </a:ln>
        </p:spPr>
      </p:pic>
      <p:pic>
        <p:nvPicPr>
          <p:cNvPr id="202" name="Google Shape;202;p29"/>
          <p:cNvPicPr preferRelativeResize="0"/>
          <p:nvPr/>
        </p:nvPicPr>
        <p:blipFill>
          <a:blip r:embed="rId5">
            <a:alphaModFix/>
          </a:blip>
          <a:stretch>
            <a:fillRect/>
          </a:stretch>
        </p:blipFill>
        <p:spPr>
          <a:xfrm>
            <a:off x="152400" y="3873400"/>
            <a:ext cx="8839202" cy="753254"/>
          </a:xfrm>
          <a:prstGeom prst="rect">
            <a:avLst/>
          </a:prstGeom>
          <a:noFill/>
          <a:ln>
            <a:noFill/>
          </a:ln>
        </p:spPr>
      </p:pic>
      <p:pic>
        <p:nvPicPr>
          <p:cNvPr id="203" name="Google Shape;203;p29"/>
          <p:cNvPicPr preferRelativeResize="0"/>
          <p:nvPr/>
        </p:nvPicPr>
        <p:blipFill>
          <a:blip r:embed="rId6">
            <a:alphaModFix/>
          </a:blip>
          <a:stretch>
            <a:fillRect/>
          </a:stretch>
        </p:blipFill>
        <p:spPr>
          <a:xfrm>
            <a:off x="5184375" y="1170125"/>
            <a:ext cx="3271261" cy="2550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30"/>
          <p:cNvPicPr preferRelativeResize="0"/>
          <p:nvPr/>
        </p:nvPicPr>
        <p:blipFill>
          <a:blip r:embed="rId3">
            <a:alphaModFix/>
          </a:blip>
          <a:stretch>
            <a:fillRect/>
          </a:stretch>
        </p:blipFill>
        <p:spPr>
          <a:xfrm>
            <a:off x="0" y="0"/>
            <a:ext cx="9144003" cy="5143499"/>
          </a:xfrm>
          <a:prstGeom prst="rect">
            <a:avLst/>
          </a:prstGeom>
          <a:noFill/>
          <a:ln>
            <a:noFill/>
          </a:ln>
        </p:spPr>
      </p:pic>
      <p:sp>
        <p:nvSpPr>
          <p:cNvPr id="209" name="Google Shape;20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Model 1: Underpricing in Airbnb</a:t>
            </a:r>
            <a:endParaRPr>
              <a:solidFill>
                <a:schemeClr val="lt1"/>
              </a:solidFill>
            </a:endParaRPr>
          </a:p>
        </p:txBody>
      </p:sp>
      <p:sp>
        <p:nvSpPr>
          <p:cNvPr id="210" name="Google Shape;210;p30"/>
          <p:cNvSpPr txBox="1">
            <a:spLocks noGrp="1"/>
          </p:cNvSpPr>
          <p:nvPr>
            <p:ph type="body" idx="1"/>
          </p:nvPr>
        </p:nvSpPr>
        <p:spPr>
          <a:xfrm>
            <a:off x="311700" y="1339650"/>
            <a:ext cx="8520600" cy="3229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a:solidFill>
                  <a:schemeClr val="lt1"/>
                </a:solidFill>
              </a:rPr>
              <a:t>Low R-Squared value (0.005) meaning the model explains only a small proportion of the variability in revenue_period_city </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Suggests that factors other than superhost status might also influence revenue and there may be room for improvement in predicting or maximizing revenue </a:t>
            </a:r>
            <a:endParaRPr>
              <a:solidFill>
                <a:schemeClr val="lt1"/>
              </a:solidFill>
            </a:endParaRPr>
          </a:p>
          <a:p>
            <a:pPr marL="457200" lvl="0" indent="-342900" algn="l" rtl="0">
              <a:spcBef>
                <a:spcPts val="0"/>
              </a:spcBef>
              <a:spcAft>
                <a:spcPts val="0"/>
              </a:spcAft>
              <a:buSzPts val="1800"/>
              <a:buChar char="●"/>
            </a:pPr>
            <a:r>
              <a:rPr lang="en">
                <a:solidFill>
                  <a:schemeClr val="lt1"/>
                </a:solidFill>
              </a:rPr>
              <a:t>Coefficient suggests superhosts have a higher revenue_period_city by 2.939 million compared to non superhosts </a:t>
            </a:r>
            <a:r>
              <a:rPr lang="en"/>
              <a:t>  </a:t>
            </a:r>
            <a:endParaRPr/>
          </a:p>
          <a:p>
            <a:pPr marL="457200" lvl="0" indent="0" algn="l" rtl="0">
              <a:spcBef>
                <a:spcPts val="1200"/>
              </a:spcBef>
              <a:spcAft>
                <a:spcPts val="1200"/>
              </a:spcAft>
              <a:buNone/>
            </a:pPr>
            <a:endParaRPr/>
          </a:p>
        </p:txBody>
      </p:sp>
      <p:pic>
        <p:nvPicPr>
          <p:cNvPr id="211" name="Google Shape;211;p30"/>
          <p:cNvPicPr preferRelativeResize="0"/>
          <p:nvPr/>
        </p:nvPicPr>
        <p:blipFill>
          <a:blip r:embed="rId4">
            <a:alphaModFix/>
          </a:blip>
          <a:stretch>
            <a:fillRect/>
          </a:stretch>
        </p:blipFill>
        <p:spPr>
          <a:xfrm>
            <a:off x="4742875" y="3352600"/>
            <a:ext cx="4200902" cy="1730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1"/>
          <p:cNvPicPr preferRelativeResize="0"/>
          <p:nvPr/>
        </p:nvPicPr>
        <p:blipFill>
          <a:blip r:embed="rId3">
            <a:alphaModFix/>
          </a:blip>
          <a:stretch>
            <a:fillRect/>
          </a:stretch>
        </p:blipFill>
        <p:spPr>
          <a:xfrm>
            <a:off x="0" y="0"/>
            <a:ext cx="9144003" cy="5143499"/>
          </a:xfrm>
          <a:prstGeom prst="rect">
            <a:avLst/>
          </a:prstGeom>
          <a:noFill/>
          <a:ln>
            <a:noFill/>
          </a:ln>
        </p:spPr>
      </p:pic>
      <p:pic>
        <p:nvPicPr>
          <p:cNvPr id="217" name="Google Shape;217;p31"/>
          <p:cNvPicPr preferRelativeResize="0"/>
          <p:nvPr/>
        </p:nvPicPr>
        <p:blipFill>
          <a:blip r:embed="rId4">
            <a:alphaModFix/>
          </a:blip>
          <a:stretch>
            <a:fillRect/>
          </a:stretch>
        </p:blipFill>
        <p:spPr>
          <a:xfrm>
            <a:off x="1633600" y="977850"/>
            <a:ext cx="5177649" cy="3451776"/>
          </a:xfrm>
          <a:prstGeom prst="rect">
            <a:avLst/>
          </a:prstGeom>
          <a:noFill/>
          <a:ln>
            <a:noFill/>
          </a:ln>
        </p:spPr>
      </p:pic>
      <p:sp>
        <p:nvSpPr>
          <p:cNvPr id="218" name="Google Shape;218;p31"/>
          <p:cNvSpPr txBox="1"/>
          <p:nvPr/>
        </p:nvSpPr>
        <p:spPr>
          <a:xfrm>
            <a:off x="2552850" y="205350"/>
            <a:ext cx="4038300" cy="77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rPr>
              <a:t>Data in Underpriced Listings </a:t>
            </a:r>
            <a:endParaRPr sz="1800" b="1">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3" cy="5143499"/>
          </a:xfrm>
          <a:prstGeom prst="rect">
            <a:avLst/>
          </a:prstGeom>
          <a:noFill/>
          <a:ln>
            <a:noFill/>
          </a:ln>
        </p:spPr>
      </p:pic>
      <p:sp>
        <p:nvSpPr>
          <p:cNvPr id="62" name="Google Shape;62;p14"/>
          <p:cNvSpPr txBox="1">
            <a:spLocks noGrp="1"/>
          </p:cNvSpPr>
          <p:nvPr>
            <p:ph type="title"/>
          </p:nvPr>
        </p:nvSpPr>
        <p:spPr>
          <a:xfrm>
            <a:off x="311700" y="172775"/>
            <a:ext cx="88473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latin typeface="Times"/>
                <a:ea typeface="Times"/>
                <a:cs typeface="Times"/>
                <a:sym typeface="Times"/>
              </a:rPr>
              <a:t>Meet the Team!</a:t>
            </a:r>
            <a:endParaRPr b="1">
              <a:solidFill>
                <a:schemeClr val="lt1"/>
              </a:solidFill>
              <a:latin typeface="Times"/>
              <a:ea typeface="Times"/>
              <a:cs typeface="Times"/>
              <a:sym typeface="Times"/>
            </a:endParaRPr>
          </a:p>
        </p:txBody>
      </p:sp>
      <p:sp>
        <p:nvSpPr>
          <p:cNvPr id="63" name="Google Shape;63;p14"/>
          <p:cNvSpPr txBox="1">
            <a:spLocks noGrp="1"/>
          </p:cNvSpPr>
          <p:nvPr>
            <p:ph type="body" idx="1"/>
          </p:nvPr>
        </p:nvSpPr>
        <p:spPr>
          <a:xfrm>
            <a:off x="176100" y="2714925"/>
            <a:ext cx="161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lt1"/>
                </a:solidFill>
                <a:latin typeface="Times New Roman"/>
                <a:ea typeface="Times New Roman"/>
                <a:cs typeface="Times New Roman"/>
                <a:sym typeface="Times New Roman"/>
              </a:rPr>
              <a:t>Husam Saleh</a:t>
            </a:r>
            <a:endParaRPr b="1">
              <a:solidFill>
                <a:schemeClr val="lt1"/>
              </a:solidFill>
              <a:latin typeface="Times New Roman"/>
              <a:ea typeface="Times New Roman"/>
              <a:cs typeface="Times New Roman"/>
              <a:sym typeface="Times New Roman"/>
            </a:endParaRPr>
          </a:p>
        </p:txBody>
      </p:sp>
      <p:pic>
        <p:nvPicPr>
          <p:cNvPr id="64" name="Google Shape;64;p14"/>
          <p:cNvPicPr preferRelativeResize="0"/>
          <p:nvPr/>
        </p:nvPicPr>
        <p:blipFill>
          <a:blip r:embed="rId4">
            <a:alphaModFix/>
          </a:blip>
          <a:stretch>
            <a:fillRect/>
          </a:stretch>
        </p:blipFill>
        <p:spPr>
          <a:xfrm>
            <a:off x="234425" y="745475"/>
            <a:ext cx="1361250" cy="2040899"/>
          </a:xfrm>
          <a:prstGeom prst="rect">
            <a:avLst/>
          </a:prstGeom>
          <a:noFill/>
          <a:ln>
            <a:noFill/>
          </a:ln>
        </p:spPr>
      </p:pic>
      <p:sp>
        <p:nvSpPr>
          <p:cNvPr id="65" name="Google Shape;65;p14"/>
          <p:cNvSpPr txBox="1"/>
          <p:nvPr/>
        </p:nvSpPr>
        <p:spPr>
          <a:xfrm>
            <a:off x="5280700" y="1771750"/>
            <a:ext cx="3878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66" name="Google Shape;66;p14"/>
          <p:cNvSpPr txBox="1">
            <a:spLocks noGrp="1"/>
          </p:cNvSpPr>
          <p:nvPr>
            <p:ph type="body" idx="1"/>
          </p:nvPr>
        </p:nvSpPr>
        <p:spPr>
          <a:xfrm>
            <a:off x="2286575" y="4053525"/>
            <a:ext cx="161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lt1"/>
                </a:solidFill>
                <a:latin typeface="Times New Roman"/>
                <a:ea typeface="Times New Roman"/>
                <a:cs typeface="Times New Roman"/>
                <a:sym typeface="Times New Roman"/>
              </a:rPr>
              <a:t>Alex Scarcelli</a:t>
            </a:r>
            <a:r>
              <a:rPr lang="en" b="1">
                <a:solidFill>
                  <a:schemeClr val="dk1"/>
                </a:solidFill>
                <a:latin typeface="Times New Roman"/>
                <a:ea typeface="Times New Roman"/>
                <a:cs typeface="Times New Roman"/>
                <a:sym typeface="Times New Roman"/>
              </a:rPr>
              <a:t> </a:t>
            </a:r>
            <a:endParaRPr b="1">
              <a:solidFill>
                <a:schemeClr val="dk1"/>
              </a:solidFill>
              <a:latin typeface="Times New Roman"/>
              <a:ea typeface="Times New Roman"/>
              <a:cs typeface="Times New Roman"/>
              <a:sym typeface="Times New Roman"/>
            </a:endParaRPr>
          </a:p>
        </p:txBody>
      </p:sp>
      <p:sp>
        <p:nvSpPr>
          <p:cNvPr id="67" name="Google Shape;67;p14"/>
          <p:cNvSpPr txBox="1">
            <a:spLocks noGrp="1"/>
          </p:cNvSpPr>
          <p:nvPr>
            <p:ph type="body" idx="1"/>
          </p:nvPr>
        </p:nvSpPr>
        <p:spPr>
          <a:xfrm>
            <a:off x="4619225" y="2714925"/>
            <a:ext cx="161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lt1"/>
                </a:solidFill>
                <a:latin typeface="Times New Roman"/>
                <a:ea typeface="Times New Roman"/>
                <a:cs typeface="Times New Roman"/>
                <a:sym typeface="Times New Roman"/>
              </a:rPr>
              <a:t>Max McTigue</a:t>
            </a:r>
            <a:endParaRPr b="1">
              <a:solidFill>
                <a:schemeClr val="lt1"/>
              </a:solidFill>
              <a:latin typeface="Times New Roman"/>
              <a:ea typeface="Times New Roman"/>
              <a:cs typeface="Times New Roman"/>
              <a:sym typeface="Times New Roman"/>
            </a:endParaRPr>
          </a:p>
        </p:txBody>
      </p:sp>
      <p:sp>
        <p:nvSpPr>
          <p:cNvPr id="68" name="Google Shape;68;p14"/>
          <p:cNvSpPr txBox="1">
            <a:spLocks noGrp="1"/>
          </p:cNvSpPr>
          <p:nvPr>
            <p:ph type="body" idx="1"/>
          </p:nvPr>
        </p:nvSpPr>
        <p:spPr>
          <a:xfrm>
            <a:off x="6865775" y="4053525"/>
            <a:ext cx="161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solidFill>
                  <a:schemeClr val="lt1"/>
                </a:solidFill>
                <a:latin typeface="Times New Roman"/>
                <a:ea typeface="Times New Roman"/>
                <a:cs typeface="Times New Roman"/>
                <a:sym typeface="Times New Roman"/>
              </a:rPr>
              <a:t>Mason Gillis</a:t>
            </a:r>
            <a:endParaRPr b="1">
              <a:solidFill>
                <a:schemeClr val="lt1"/>
              </a:solidFill>
              <a:latin typeface="Times New Roman"/>
              <a:ea typeface="Times New Roman"/>
              <a:cs typeface="Times New Roman"/>
              <a:sym typeface="Times New Roman"/>
            </a:endParaRPr>
          </a:p>
        </p:txBody>
      </p:sp>
      <p:pic>
        <p:nvPicPr>
          <p:cNvPr id="69" name="Google Shape;69;p14"/>
          <p:cNvPicPr preferRelativeResize="0"/>
          <p:nvPr/>
        </p:nvPicPr>
        <p:blipFill rotWithShape="1">
          <a:blip r:embed="rId5">
            <a:alphaModFix/>
          </a:blip>
          <a:srcRect t="17091" b="17399"/>
          <a:stretch/>
        </p:blipFill>
        <p:spPr>
          <a:xfrm>
            <a:off x="4733250" y="795437"/>
            <a:ext cx="1361250" cy="1880713"/>
          </a:xfrm>
          <a:prstGeom prst="rect">
            <a:avLst/>
          </a:prstGeom>
          <a:noFill/>
          <a:ln>
            <a:noFill/>
          </a:ln>
        </p:spPr>
      </p:pic>
      <p:pic>
        <p:nvPicPr>
          <p:cNvPr id="70" name="Google Shape;70;p14"/>
          <p:cNvPicPr preferRelativeResize="0"/>
          <p:nvPr/>
        </p:nvPicPr>
        <p:blipFill>
          <a:blip r:embed="rId6">
            <a:alphaModFix/>
          </a:blip>
          <a:stretch>
            <a:fillRect/>
          </a:stretch>
        </p:blipFill>
        <p:spPr>
          <a:xfrm>
            <a:off x="2352450" y="1980087"/>
            <a:ext cx="1361250" cy="2042378"/>
          </a:xfrm>
          <a:prstGeom prst="rect">
            <a:avLst/>
          </a:prstGeom>
          <a:noFill/>
          <a:ln>
            <a:noFill/>
          </a:ln>
        </p:spPr>
      </p:pic>
      <p:pic>
        <p:nvPicPr>
          <p:cNvPr id="71" name="Google Shape;71;p14"/>
          <p:cNvPicPr preferRelativeResize="0"/>
          <p:nvPr/>
        </p:nvPicPr>
        <p:blipFill>
          <a:blip r:embed="rId7">
            <a:alphaModFix/>
          </a:blip>
          <a:stretch>
            <a:fillRect/>
          </a:stretch>
        </p:blipFill>
        <p:spPr>
          <a:xfrm>
            <a:off x="6563750" y="2060912"/>
            <a:ext cx="1821090" cy="1880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0" y="0"/>
            <a:ext cx="9144003" cy="5143499"/>
          </a:xfrm>
          <a:prstGeom prst="rect">
            <a:avLst/>
          </a:prstGeom>
          <a:noFill/>
          <a:ln>
            <a:noFill/>
          </a:ln>
        </p:spPr>
      </p:pic>
      <p:sp>
        <p:nvSpPr>
          <p:cNvPr id="224" name="Google Shape;22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Observations with underpriced listings</a:t>
            </a:r>
            <a:endParaRPr>
              <a:solidFill>
                <a:schemeClr val="lt1"/>
              </a:solidFill>
            </a:endParaRPr>
          </a:p>
        </p:txBody>
      </p:sp>
      <p:sp>
        <p:nvSpPr>
          <p:cNvPr id="225" name="Google Shape;225;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Font typeface="Arial"/>
              <a:buChar char="●"/>
            </a:pPr>
            <a:r>
              <a:rPr lang="en">
                <a:solidFill>
                  <a:schemeClr val="lt1"/>
                </a:solidFill>
              </a:rPr>
              <a:t>Underpriced listings are primarily in Miami, with a common Airbnb Property ID (2055.0) appearing multiple times.</a:t>
            </a:r>
            <a:endParaRPr>
              <a:solidFill>
                <a:schemeClr val="lt1"/>
              </a:solidFill>
            </a:endParaRPr>
          </a:p>
          <a:p>
            <a:pPr marL="457200" lvl="0" indent="-342900" algn="l" rtl="0">
              <a:spcBef>
                <a:spcPts val="0"/>
              </a:spcBef>
              <a:spcAft>
                <a:spcPts val="0"/>
              </a:spcAft>
              <a:buClr>
                <a:schemeClr val="lt1"/>
              </a:buClr>
              <a:buSzPts val="1800"/>
              <a:buFont typeface="Arial"/>
              <a:buChar char="●"/>
            </a:pPr>
            <a:r>
              <a:rPr lang="en">
                <a:solidFill>
                  <a:schemeClr val="lt1"/>
                </a:solidFill>
              </a:rPr>
              <a:t>Superhost-related features ("superhost_period_all," "superhost_observed_in_period") and scraping activity ("scrapes_in_period") are present in the underpriced listings.</a:t>
            </a:r>
            <a:endParaRPr>
              <a:solidFill>
                <a:schemeClr val="lt1"/>
              </a:solidFill>
            </a:endParaRPr>
          </a:p>
          <a:p>
            <a:pPr marL="457200" lvl="0" indent="-304800" algn="l" rtl="0">
              <a:spcBef>
                <a:spcPts val="0"/>
              </a:spcBef>
              <a:spcAft>
                <a:spcPts val="0"/>
              </a:spcAft>
              <a:buClr>
                <a:schemeClr val="lt1"/>
              </a:buClr>
              <a:buSzPts val="1200"/>
              <a:buFont typeface="Roboto"/>
              <a:buChar char="●"/>
            </a:pPr>
            <a:r>
              <a:rPr lang="en">
                <a:solidFill>
                  <a:schemeClr val="lt1"/>
                </a:solidFill>
              </a:rPr>
              <a:t>When looking at this data we can determine that the superhost_period_all feature is frequently present in underpriced listings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3"/>
          <p:cNvPicPr preferRelativeResize="0"/>
          <p:nvPr/>
        </p:nvPicPr>
        <p:blipFill>
          <a:blip r:embed="rId3">
            <a:alphaModFix/>
          </a:blip>
          <a:stretch>
            <a:fillRect/>
          </a:stretch>
        </p:blipFill>
        <p:spPr>
          <a:xfrm>
            <a:off x="0" y="0"/>
            <a:ext cx="9144003" cy="5143499"/>
          </a:xfrm>
          <a:prstGeom prst="rect">
            <a:avLst/>
          </a:prstGeom>
          <a:noFill/>
          <a:ln>
            <a:noFill/>
          </a:ln>
        </p:spPr>
      </p:pic>
      <p:sp>
        <p:nvSpPr>
          <p:cNvPr id="231" name="Google Shape;231;p33"/>
          <p:cNvSpPr txBox="1">
            <a:spLocks noGrp="1"/>
          </p:cNvSpPr>
          <p:nvPr>
            <p:ph type="title"/>
          </p:nvPr>
        </p:nvSpPr>
        <p:spPr>
          <a:xfrm>
            <a:off x="311700" y="445025"/>
            <a:ext cx="8520600" cy="943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Recommendations to increase revenue in underpriced listings</a:t>
            </a:r>
            <a:endParaRPr>
              <a:solidFill>
                <a:schemeClr val="lt1"/>
              </a:solidFill>
            </a:endParaRPr>
          </a:p>
        </p:txBody>
      </p:sp>
      <p:sp>
        <p:nvSpPr>
          <p:cNvPr id="232" name="Google Shape;232;p33"/>
          <p:cNvSpPr txBox="1">
            <a:spLocks noGrp="1"/>
          </p:cNvSpPr>
          <p:nvPr>
            <p:ph type="body" idx="1"/>
          </p:nvPr>
        </p:nvSpPr>
        <p:spPr>
          <a:xfrm>
            <a:off x="311700" y="1515675"/>
            <a:ext cx="8520600" cy="3053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a:solidFill>
                  <a:schemeClr val="lt1"/>
                </a:solidFill>
              </a:rPr>
              <a:t>Investigate the specific characteristics of listings with Airbnb Property ID 2055.0 to understand why they are consistently underpriced.</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Consider adjusting pricing strategies for these listings to align with their predicted revenue, potentially increasing prices.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Explore the impact of superhost status on pricing and adjust incentives or promotions to encourage hosts to maintain or achieve superhost status</a:t>
            </a:r>
            <a:endParaRPr>
              <a:solidFill>
                <a:schemeClr val="lt1"/>
              </a:solidFill>
            </a:endParaRPr>
          </a:p>
          <a:p>
            <a:pPr marL="0" lvl="0" indent="0" algn="l" rtl="0">
              <a:spcBef>
                <a:spcPts val="0"/>
              </a:spcBef>
              <a:spcAft>
                <a:spcPts val="1200"/>
              </a:spcAft>
              <a:buNone/>
            </a:pP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34"/>
          <p:cNvPicPr preferRelativeResize="0"/>
          <p:nvPr/>
        </p:nvPicPr>
        <p:blipFill>
          <a:blip r:embed="rId3">
            <a:alphaModFix/>
          </a:blip>
          <a:stretch>
            <a:fillRect/>
          </a:stretch>
        </p:blipFill>
        <p:spPr>
          <a:xfrm>
            <a:off x="0" y="0"/>
            <a:ext cx="9144003" cy="5143499"/>
          </a:xfrm>
          <a:prstGeom prst="rect">
            <a:avLst/>
          </a:prstGeom>
          <a:noFill/>
          <a:ln>
            <a:noFill/>
          </a:ln>
        </p:spPr>
      </p:pic>
      <p:sp>
        <p:nvSpPr>
          <p:cNvPr id="238" name="Google Shape;23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Model 2: Nightly Rates without categorical variables</a:t>
            </a:r>
            <a:endParaRPr>
              <a:solidFill>
                <a:schemeClr val="lt1"/>
              </a:solidFill>
            </a:endParaRPr>
          </a:p>
        </p:txBody>
      </p:sp>
      <p:pic>
        <p:nvPicPr>
          <p:cNvPr id="239" name="Google Shape;239;p34"/>
          <p:cNvPicPr preferRelativeResize="0"/>
          <p:nvPr/>
        </p:nvPicPr>
        <p:blipFill>
          <a:blip r:embed="rId4">
            <a:alphaModFix/>
          </a:blip>
          <a:stretch>
            <a:fillRect/>
          </a:stretch>
        </p:blipFill>
        <p:spPr>
          <a:xfrm>
            <a:off x="1602525" y="1145325"/>
            <a:ext cx="5294122"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5"/>
          <p:cNvPicPr preferRelativeResize="0"/>
          <p:nvPr/>
        </p:nvPicPr>
        <p:blipFill>
          <a:blip r:embed="rId3">
            <a:alphaModFix/>
          </a:blip>
          <a:stretch>
            <a:fillRect/>
          </a:stretch>
        </p:blipFill>
        <p:spPr>
          <a:xfrm>
            <a:off x="0" y="0"/>
            <a:ext cx="9144003" cy="5143499"/>
          </a:xfrm>
          <a:prstGeom prst="rect">
            <a:avLst/>
          </a:prstGeom>
          <a:noFill/>
          <a:ln>
            <a:noFill/>
          </a:ln>
        </p:spPr>
      </p:pic>
      <p:sp>
        <p:nvSpPr>
          <p:cNvPr id="245" name="Google Shape;24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Model 3: Nightly Rates with Categorical Variables</a:t>
            </a:r>
            <a:endParaRPr>
              <a:solidFill>
                <a:schemeClr val="lt1"/>
              </a:solidFill>
            </a:endParaRPr>
          </a:p>
        </p:txBody>
      </p:sp>
      <p:pic>
        <p:nvPicPr>
          <p:cNvPr id="246" name="Google Shape;246;p35"/>
          <p:cNvPicPr preferRelativeResize="0"/>
          <p:nvPr/>
        </p:nvPicPr>
        <p:blipFill>
          <a:blip r:embed="rId4">
            <a:alphaModFix/>
          </a:blip>
          <a:stretch>
            <a:fillRect/>
          </a:stretch>
        </p:blipFill>
        <p:spPr>
          <a:xfrm>
            <a:off x="1165488" y="1170125"/>
            <a:ext cx="6813026" cy="1979525"/>
          </a:xfrm>
          <a:prstGeom prst="rect">
            <a:avLst/>
          </a:prstGeom>
          <a:noFill/>
          <a:ln>
            <a:noFill/>
          </a:ln>
        </p:spPr>
      </p:pic>
      <p:pic>
        <p:nvPicPr>
          <p:cNvPr id="247" name="Google Shape;247;p35"/>
          <p:cNvPicPr preferRelativeResize="0"/>
          <p:nvPr/>
        </p:nvPicPr>
        <p:blipFill>
          <a:blip r:embed="rId5">
            <a:alphaModFix/>
          </a:blip>
          <a:stretch>
            <a:fillRect/>
          </a:stretch>
        </p:blipFill>
        <p:spPr>
          <a:xfrm>
            <a:off x="152400" y="3302050"/>
            <a:ext cx="8839200" cy="149018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6"/>
          <p:cNvPicPr preferRelativeResize="0"/>
          <p:nvPr/>
        </p:nvPicPr>
        <p:blipFill>
          <a:blip r:embed="rId3">
            <a:alphaModFix/>
          </a:blip>
          <a:stretch>
            <a:fillRect/>
          </a:stretch>
        </p:blipFill>
        <p:spPr>
          <a:xfrm>
            <a:off x="0" y="0"/>
            <a:ext cx="9144003" cy="5143499"/>
          </a:xfrm>
          <a:prstGeom prst="rect">
            <a:avLst/>
          </a:prstGeom>
          <a:noFill/>
          <a:ln>
            <a:noFill/>
          </a:ln>
        </p:spPr>
      </p:pic>
      <p:sp>
        <p:nvSpPr>
          <p:cNvPr id="253" name="Google Shape;25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Model 4: Interaction Effects (Final Model)</a:t>
            </a:r>
            <a:endParaRPr>
              <a:solidFill>
                <a:schemeClr val="lt1"/>
              </a:solidFill>
            </a:endParaRPr>
          </a:p>
        </p:txBody>
      </p:sp>
      <p:pic>
        <p:nvPicPr>
          <p:cNvPr id="254" name="Google Shape;254;p36"/>
          <p:cNvPicPr preferRelativeResize="0"/>
          <p:nvPr/>
        </p:nvPicPr>
        <p:blipFill>
          <a:blip r:embed="rId4">
            <a:alphaModFix/>
          </a:blip>
          <a:stretch>
            <a:fillRect/>
          </a:stretch>
        </p:blipFill>
        <p:spPr>
          <a:xfrm>
            <a:off x="643338" y="1170150"/>
            <a:ext cx="7857327" cy="2194800"/>
          </a:xfrm>
          <a:prstGeom prst="rect">
            <a:avLst/>
          </a:prstGeom>
          <a:noFill/>
          <a:ln>
            <a:noFill/>
          </a:ln>
        </p:spPr>
      </p:pic>
      <p:pic>
        <p:nvPicPr>
          <p:cNvPr id="255" name="Google Shape;255;p36"/>
          <p:cNvPicPr preferRelativeResize="0"/>
          <p:nvPr/>
        </p:nvPicPr>
        <p:blipFill>
          <a:blip r:embed="rId5">
            <a:alphaModFix/>
          </a:blip>
          <a:stretch>
            <a:fillRect/>
          </a:stretch>
        </p:blipFill>
        <p:spPr>
          <a:xfrm>
            <a:off x="152400" y="3517350"/>
            <a:ext cx="8839197" cy="14330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37"/>
          <p:cNvPicPr preferRelativeResize="0"/>
          <p:nvPr/>
        </p:nvPicPr>
        <p:blipFill>
          <a:blip r:embed="rId3">
            <a:alphaModFix/>
          </a:blip>
          <a:stretch>
            <a:fillRect/>
          </a:stretch>
        </p:blipFill>
        <p:spPr>
          <a:xfrm>
            <a:off x="0" y="0"/>
            <a:ext cx="9144003" cy="5143499"/>
          </a:xfrm>
          <a:prstGeom prst="rect">
            <a:avLst/>
          </a:prstGeom>
          <a:noFill/>
          <a:ln>
            <a:noFill/>
          </a:ln>
        </p:spPr>
      </p:pic>
      <p:sp>
        <p:nvSpPr>
          <p:cNvPr id="261" name="Google Shape;26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Final Model Results (Short sample with lag terms)</a:t>
            </a:r>
            <a:endParaRPr>
              <a:solidFill>
                <a:schemeClr val="lt1"/>
              </a:solidFill>
            </a:endParaRPr>
          </a:p>
        </p:txBody>
      </p:sp>
      <p:pic>
        <p:nvPicPr>
          <p:cNvPr id="262" name="Google Shape;262;p37"/>
          <p:cNvPicPr preferRelativeResize="0"/>
          <p:nvPr/>
        </p:nvPicPr>
        <p:blipFill>
          <a:blip r:embed="rId4">
            <a:alphaModFix/>
          </a:blip>
          <a:stretch>
            <a:fillRect/>
          </a:stretch>
        </p:blipFill>
        <p:spPr>
          <a:xfrm>
            <a:off x="152400" y="1422463"/>
            <a:ext cx="8839197" cy="22985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8"/>
          <p:cNvPicPr preferRelativeResize="0"/>
          <p:nvPr/>
        </p:nvPicPr>
        <p:blipFill>
          <a:blip r:embed="rId3">
            <a:alphaModFix/>
          </a:blip>
          <a:stretch>
            <a:fillRect/>
          </a:stretch>
        </p:blipFill>
        <p:spPr>
          <a:xfrm>
            <a:off x="0" y="0"/>
            <a:ext cx="9144003" cy="5143499"/>
          </a:xfrm>
          <a:prstGeom prst="rect">
            <a:avLst/>
          </a:prstGeom>
          <a:noFill/>
          <a:ln>
            <a:noFill/>
          </a:ln>
        </p:spPr>
      </p:pic>
      <p:sp>
        <p:nvSpPr>
          <p:cNvPr id="268" name="Google Shape;26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Interpretation of Results</a:t>
            </a:r>
            <a:endParaRPr>
              <a:solidFill>
                <a:schemeClr val="lt1"/>
              </a:solidFill>
            </a:endParaRPr>
          </a:p>
        </p:txBody>
      </p:sp>
      <p:sp>
        <p:nvSpPr>
          <p:cNvPr id="269" name="Google Shape;269;p38"/>
          <p:cNvSpPr txBox="1">
            <a:spLocks noGrp="1"/>
          </p:cNvSpPr>
          <p:nvPr>
            <p:ph type="body" idx="1"/>
          </p:nvPr>
        </p:nvSpPr>
        <p:spPr>
          <a:xfrm>
            <a:off x="311700" y="114280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a:solidFill>
                  <a:schemeClr val="lt1"/>
                </a:solidFill>
              </a:rPr>
              <a:t>Our model explains 73.7% of variability in nightly rate</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Shows superhost is significant in determining pricing</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Gaining superhost status has a negative effect on price</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Interaction effects with superhost seem to have majority negative effect on price</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Occupancy Rate Interpretation Example: A 1% increase in occupancy rate is associated with a 14% increase in nightly rate</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Significant interaction effects on price (Large Magnitudes):</a:t>
            </a:r>
            <a:endParaRPr>
              <a:solidFill>
                <a:schemeClr val="lt1"/>
              </a:solidFill>
            </a:endParaRPr>
          </a:p>
          <a:p>
            <a:pPr marL="914400" lvl="1" indent="-317500" algn="l" rtl="0">
              <a:spcBef>
                <a:spcPts val="0"/>
              </a:spcBef>
              <a:spcAft>
                <a:spcPts val="0"/>
              </a:spcAft>
              <a:buSzPts val="1400"/>
              <a:buChar char="○"/>
            </a:pPr>
            <a:r>
              <a:rPr lang="en" sz="1050">
                <a:solidFill>
                  <a:schemeClr val="accent2"/>
                </a:solidFill>
                <a:highlight>
                  <a:srgbClr val="FFFFFF"/>
                </a:highlight>
                <a:latin typeface="Courier New"/>
                <a:ea typeface="Courier New"/>
                <a:cs typeface="Courier New"/>
                <a:sym typeface="Courier New"/>
              </a:rPr>
              <a:t>Superhost:Listing_Type_Entire_home_apt</a:t>
            </a:r>
            <a:endParaRPr sz="1050">
              <a:solidFill>
                <a:schemeClr val="accent2"/>
              </a:solidFill>
              <a:highlight>
                <a:srgbClr val="FFFFFF"/>
              </a:highlight>
              <a:latin typeface="Courier New"/>
              <a:ea typeface="Courier New"/>
              <a:cs typeface="Courier New"/>
              <a:sym typeface="Courier New"/>
            </a:endParaRPr>
          </a:p>
          <a:p>
            <a:pPr marL="914400" lvl="1" indent="-295275" algn="l" rtl="0">
              <a:spcBef>
                <a:spcPts val="0"/>
              </a:spcBef>
              <a:spcAft>
                <a:spcPts val="0"/>
              </a:spcAft>
              <a:buClr>
                <a:schemeClr val="accent2"/>
              </a:buClr>
              <a:buSzPts val="1050"/>
              <a:buFont typeface="Courier New"/>
              <a:buChar char="○"/>
            </a:pPr>
            <a:r>
              <a:rPr lang="en" sz="1050">
                <a:solidFill>
                  <a:schemeClr val="accent2"/>
                </a:solidFill>
                <a:highlight>
                  <a:srgbClr val="FFFFFF"/>
                </a:highlight>
                <a:latin typeface="Courier New"/>
                <a:ea typeface="Courier New"/>
                <a:cs typeface="Courier New"/>
                <a:sym typeface="Courier New"/>
              </a:rPr>
              <a:t>Superhosts in Three Lakes and Brownsville</a:t>
            </a:r>
            <a:endParaRPr sz="1050">
              <a:solidFill>
                <a:schemeClr val="accent2"/>
              </a:solidFill>
              <a:highlight>
                <a:srgbClr val="FFFFFF"/>
              </a:highlight>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9"/>
          <p:cNvPicPr preferRelativeResize="0"/>
          <p:nvPr/>
        </p:nvPicPr>
        <p:blipFill>
          <a:blip r:embed="rId3">
            <a:alphaModFix/>
          </a:blip>
          <a:stretch>
            <a:fillRect/>
          </a:stretch>
        </p:blipFill>
        <p:spPr>
          <a:xfrm>
            <a:off x="0" y="0"/>
            <a:ext cx="9144003" cy="5143499"/>
          </a:xfrm>
          <a:prstGeom prst="rect">
            <a:avLst/>
          </a:prstGeom>
          <a:noFill/>
          <a:ln>
            <a:noFill/>
          </a:ln>
        </p:spPr>
      </p:pic>
      <p:sp>
        <p:nvSpPr>
          <p:cNvPr id="275" name="Google Shape;275;p39"/>
          <p:cNvSpPr txBox="1">
            <a:spLocks noGrp="1"/>
          </p:cNvSpPr>
          <p:nvPr>
            <p:ph type="title"/>
          </p:nvPr>
        </p:nvSpPr>
        <p:spPr>
          <a:xfrm>
            <a:off x="311700" y="425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Final Recommendations (Magnitude and Significance)</a:t>
            </a:r>
            <a:endParaRPr>
              <a:solidFill>
                <a:schemeClr val="lt1"/>
              </a:solidFill>
            </a:endParaRPr>
          </a:p>
        </p:txBody>
      </p:sp>
      <p:sp>
        <p:nvSpPr>
          <p:cNvPr id="276" name="Google Shape;27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a:solidFill>
                  <a:schemeClr val="lt1"/>
                </a:solidFill>
              </a:rPr>
              <a:t>Where Superhosts can increase prices effectively:</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High occupancy rates</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Neighborhoods Three Lakes and Brownsville</a:t>
            </a:r>
            <a:endParaRPr>
              <a:solidFill>
                <a:schemeClr val="lt1"/>
              </a:solidFill>
            </a:endParaRPr>
          </a:p>
          <a:p>
            <a:pPr marL="914400" lvl="1" indent="-317500" algn="l" rtl="0">
              <a:spcBef>
                <a:spcPts val="0"/>
              </a:spcBef>
              <a:spcAft>
                <a:spcPts val="0"/>
              </a:spcAft>
              <a:buClr>
                <a:schemeClr val="lt1"/>
              </a:buClr>
              <a:buSzPts val="1400"/>
              <a:buChar char="○"/>
            </a:pPr>
            <a:r>
              <a:rPr lang="en">
                <a:solidFill>
                  <a:schemeClr val="lt1"/>
                </a:solidFill>
              </a:rPr>
              <a:t>Entire Home/ apartments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Results suggest increasing prices for Superhosts with high occupancy rates in general will increase revenue</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Specifically Superhosts with entire homes/ apartments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Implications: Higher revenue for superhosts, competitive repositioning, changes in booking behavior</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40"/>
          <p:cNvPicPr preferRelativeResize="0"/>
          <p:nvPr/>
        </p:nvPicPr>
        <p:blipFill>
          <a:blip r:embed="rId3">
            <a:alphaModFix/>
          </a:blip>
          <a:stretch>
            <a:fillRect/>
          </a:stretch>
        </p:blipFill>
        <p:spPr>
          <a:xfrm>
            <a:off x="0" y="0"/>
            <a:ext cx="9144003" cy="5143499"/>
          </a:xfrm>
          <a:prstGeom prst="rect">
            <a:avLst/>
          </a:prstGeom>
          <a:noFill/>
          <a:ln>
            <a:noFill/>
          </a:ln>
        </p:spPr>
      </p:pic>
      <p:sp>
        <p:nvSpPr>
          <p:cNvPr id="282" name="Google Shape;282;p40"/>
          <p:cNvSpPr txBox="1">
            <a:spLocks noGrp="1"/>
          </p:cNvSpPr>
          <p:nvPr>
            <p:ph type="title"/>
          </p:nvPr>
        </p:nvSpPr>
        <p:spPr>
          <a:xfrm>
            <a:off x="311700" y="464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Future Recommendations for Testings</a:t>
            </a:r>
            <a:endParaRPr>
              <a:solidFill>
                <a:schemeClr val="lt1"/>
              </a:solidFill>
            </a:endParaRPr>
          </a:p>
        </p:txBody>
      </p:sp>
      <p:sp>
        <p:nvSpPr>
          <p:cNvPr id="283" name="Google Shape;28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a:solidFill>
                  <a:schemeClr val="lt1"/>
                </a:solidFill>
              </a:rPr>
              <a:t>Test other cities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Test census variables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Run alternative models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Find others ways to reduce multicollinearity</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Figuring out how to maximize revenue for Superhosts</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1"/>
          <p:cNvPicPr preferRelativeResize="0"/>
          <p:nvPr/>
        </p:nvPicPr>
        <p:blipFill>
          <a:blip r:embed="rId3">
            <a:alphaModFix/>
          </a:blip>
          <a:stretch>
            <a:fillRect/>
          </a:stretch>
        </p:blipFill>
        <p:spPr>
          <a:xfrm>
            <a:off x="0" y="0"/>
            <a:ext cx="9144003" cy="5143499"/>
          </a:xfrm>
          <a:prstGeom prst="rect">
            <a:avLst/>
          </a:prstGeom>
          <a:noFill/>
          <a:ln>
            <a:noFill/>
          </a:ln>
        </p:spPr>
      </p:pic>
      <p:sp>
        <p:nvSpPr>
          <p:cNvPr id="289" name="Google Shape;28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References </a:t>
            </a:r>
            <a:endParaRPr>
              <a:solidFill>
                <a:schemeClr val="lt1"/>
              </a:solidFill>
            </a:endParaRPr>
          </a:p>
        </p:txBody>
      </p:sp>
      <p:sp>
        <p:nvSpPr>
          <p:cNvPr id="290" name="Google Shape;290;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Clr>
                <a:schemeClr val="lt1"/>
              </a:buClr>
              <a:buSzPct val="100000"/>
              <a:buChar char="●"/>
            </a:pPr>
            <a:r>
              <a:rPr lang="en" u="sng">
                <a:solidFill>
                  <a:schemeClr val="lt1"/>
                </a:solidFill>
                <a:hlinkClick r:id="rId4">
                  <a:extLst>
                    <a:ext uri="{A12FA001-AC4F-418D-AE19-62706E023703}">
                      <ahyp:hlinkClr xmlns:ahyp="http://schemas.microsoft.com/office/drawing/2018/hyperlinkcolor" val="tx"/>
                    </a:ext>
                  </a:extLst>
                </a:hlinkClick>
              </a:rPr>
              <a:t>https://colab.research.google.com/drive/1hg68LOAB_Ddrt4WbdIIv3SIrn84Awi7e?usp=sharing</a:t>
            </a:r>
            <a:endParaRPr>
              <a:solidFill>
                <a:schemeClr val="lt1"/>
              </a:solidFill>
            </a:endParaRPr>
          </a:p>
          <a:p>
            <a:pPr marL="457200" lvl="0" indent="-334327" algn="l" rtl="0">
              <a:spcBef>
                <a:spcPts val="0"/>
              </a:spcBef>
              <a:spcAft>
                <a:spcPts val="0"/>
              </a:spcAft>
              <a:buClr>
                <a:schemeClr val="lt1"/>
              </a:buClr>
              <a:buSzPct val="100000"/>
              <a:buChar char="●"/>
            </a:pPr>
            <a:r>
              <a:rPr lang="en" u="sng">
                <a:solidFill>
                  <a:schemeClr val="lt1"/>
                </a:solidFill>
                <a:hlinkClick r:id="rId5">
                  <a:extLst>
                    <a:ext uri="{A12FA001-AC4F-418D-AE19-62706E023703}">
                      <ahyp:hlinkClr xmlns:ahyp="http://schemas.microsoft.com/office/drawing/2018/hyperlinkcolor" val="tx"/>
                    </a:ext>
                  </a:extLst>
                </a:hlinkClick>
              </a:rPr>
              <a:t>https://chat.openai.com/share/dcb16ac8-b638-4003-a909-f9c9ac60119d</a:t>
            </a:r>
            <a:endParaRPr>
              <a:solidFill>
                <a:schemeClr val="lt1"/>
              </a:solidFill>
            </a:endParaRPr>
          </a:p>
          <a:p>
            <a:pPr marL="457200" lvl="0" indent="-334327" algn="l" rtl="0">
              <a:spcBef>
                <a:spcPts val="0"/>
              </a:spcBef>
              <a:spcAft>
                <a:spcPts val="0"/>
              </a:spcAft>
              <a:buClr>
                <a:schemeClr val="lt1"/>
              </a:buClr>
              <a:buSzPct val="100000"/>
              <a:buChar char="●"/>
            </a:pPr>
            <a:r>
              <a:rPr lang="en" u="sng">
                <a:solidFill>
                  <a:schemeClr val="lt1"/>
                </a:solidFill>
                <a:hlinkClick r:id="rId6">
                  <a:extLst>
                    <a:ext uri="{A12FA001-AC4F-418D-AE19-62706E023703}">
                      <ahyp:hlinkClr xmlns:ahyp="http://schemas.microsoft.com/office/drawing/2018/hyperlinkcolor" val="tx"/>
                    </a:ext>
                  </a:extLst>
                </a:hlinkClick>
              </a:rPr>
              <a:t>https://chat.openai.com/share/967f0da4-e91b-4415-a635-09c9100059d8</a:t>
            </a:r>
            <a:endParaRPr>
              <a:solidFill>
                <a:schemeClr val="lt1"/>
              </a:solidFill>
            </a:endParaRPr>
          </a:p>
          <a:p>
            <a:pPr marL="457200" lvl="0" indent="-334327" algn="l" rtl="0">
              <a:spcBef>
                <a:spcPts val="0"/>
              </a:spcBef>
              <a:spcAft>
                <a:spcPts val="0"/>
              </a:spcAft>
              <a:buClr>
                <a:schemeClr val="lt1"/>
              </a:buClr>
              <a:buSzPct val="100000"/>
              <a:buChar char="●"/>
            </a:pPr>
            <a:r>
              <a:rPr lang="en" u="sng">
                <a:solidFill>
                  <a:schemeClr val="lt1"/>
                </a:solidFill>
                <a:hlinkClick r:id="rId7">
                  <a:extLst>
                    <a:ext uri="{A12FA001-AC4F-418D-AE19-62706E023703}">
                      <ahyp:hlinkClr xmlns:ahyp="http://schemas.microsoft.com/office/drawing/2018/hyperlinkcolor" val="tx"/>
                    </a:ext>
                  </a:extLst>
                </a:hlinkClick>
              </a:rPr>
              <a:t>https://www.statista.com/chart/18963/most-popular-us-cities-for-airbnb-homeaway/</a:t>
            </a:r>
            <a:endParaRPr>
              <a:solidFill>
                <a:schemeClr val="lt1"/>
              </a:solidFill>
            </a:endParaRPr>
          </a:p>
          <a:p>
            <a:pPr marL="457200" lvl="0" indent="-334327" algn="l" rtl="0">
              <a:spcBef>
                <a:spcPts val="0"/>
              </a:spcBef>
              <a:spcAft>
                <a:spcPts val="0"/>
              </a:spcAft>
              <a:buClr>
                <a:schemeClr val="lt1"/>
              </a:buClr>
              <a:buSzPct val="100000"/>
              <a:buChar char="●"/>
            </a:pPr>
            <a:r>
              <a:rPr lang="en" u="sng">
                <a:solidFill>
                  <a:schemeClr val="lt1"/>
                </a:solidFill>
                <a:hlinkClick r:id="rId8">
                  <a:extLst>
                    <a:ext uri="{A12FA001-AC4F-418D-AE19-62706E023703}">
                      <ahyp:hlinkClr xmlns:ahyp="http://schemas.microsoft.com/office/drawing/2018/hyperlinkcolor" val="tx"/>
                    </a:ext>
                  </a:extLst>
                </a:hlinkClick>
              </a:rPr>
              <a:t>https://davidanthonyscott.medium.com/is-being-an-airbnb-superhost-worth-it-we-think-not-c0663bfc9e71</a:t>
            </a:r>
            <a:endParaRPr>
              <a:solidFill>
                <a:schemeClr val="lt1"/>
              </a:solidFill>
            </a:endParaRPr>
          </a:p>
          <a:p>
            <a:pPr marL="457200" lvl="0" indent="-334327" algn="l" rtl="0">
              <a:spcBef>
                <a:spcPts val="0"/>
              </a:spcBef>
              <a:spcAft>
                <a:spcPts val="0"/>
              </a:spcAft>
              <a:buClr>
                <a:schemeClr val="lt1"/>
              </a:buClr>
              <a:buSzPct val="100000"/>
              <a:buChar char="●"/>
            </a:pPr>
            <a:r>
              <a:rPr lang="en" u="sng">
                <a:solidFill>
                  <a:schemeClr val="lt1"/>
                </a:solidFill>
                <a:hlinkClick r:id="rId9">
                  <a:extLst>
                    <a:ext uri="{A12FA001-AC4F-418D-AE19-62706E023703}">
                      <ahyp:hlinkClr xmlns:ahyp="http://schemas.microsoft.com/office/drawing/2018/hyperlinkcolor" val="tx"/>
                    </a:ext>
                  </a:extLst>
                </a:hlinkClick>
              </a:rPr>
              <a:t>https://community.withairbnb.com/t5/Hosting/How-To-Tell-If-Your-Prices-Are-Too-Low/td-p/922607</a:t>
            </a:r>
            <a:r>
              <a:rPr lang="en">
                <a:solidFill>
                  <a:schemeClr val="lt1"/>
                </a:solidFill>
              </a:rPr>
              <a:t> </a:t>
            </a:r>
            <a:endParaRPr>
              <a:solidFill>
                <a:schemeClr val="lt1"/>
              </a:solidFill>
            </a:endParaRPr>
          </a:p>
          <a:p>
            <a:pPr marL="457200" lvl="0" indent="-334327" algn="l" rtl="0">
              <a:spcBef>
                <a:spcPts val="0"/>
              </a:spcBef>
              <a:spcAft>
                <a:spcPts val="0"/>
              </a:spcAft>
              <a:buClr>
                <a:schemeClr val="lt1"/>
              </a:buClr>
              <a:buSzPct val="100000"/>
              <a:buChar char="●"/>
            </a:pPr>
            <a:r>
              <a:rPr lang="en" u="sng">
                <a:solidFill>
                  <a:schemeClr val="lt1"/>
                </a:solidFill>
                <a:hlinkClick r:id="rId10">
                  <a:extLst>
                    <a:ext uri="{A12FA001-AC4F-418D-AE19-62706E023703}">
                      <ahyp:hlinkClr xmlns:ahyp="http://schemas.microsoft.com/office/drawing/2018/hyperlinkcolor" val="tx"/>
                    </a:ext>
                  </a:extLst>
                </a:hlinkClick>
              </a:rPr>
              <a:t>https://colab.research.google.com/drive/1bA8ukTrUbrk8d7QuCqP1MR1GpkSnmqpO#scrollTo=yL5a-7fBSeJU</a:t>
            </a:r>
            <a:r>
              <a:rPr lang="en">
                <a:solidFill>
                  <a:schemeClr val="lt1"/>
                </a:solidFill>
              </a:rPr>
              <a:t> </a:t>
            </a:r>
            <a:endParaRPr>
              <a:solidFill>
                <a:schemeClr val="lt1"/>
              </a:solidFill>
            </a:endParaRPr>
          </a:p>
          <a:p>
            <a:pPr marL="45720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5"/>
          <p:cNvPicPr preferRelativeResize="0"/>
          <p:nvPr/>
        </p:nvPicPr>
        <p:blipFill>
          <a:blip r:embed="rId3">
            <a:alphaModFix/>
          </a:blip>
          <a:stretch>
            <a:fillRect/>
          </a:stretch>
        </p:blipFill>
        <p:spPr>
          <a:xfrm>
            <a:off x="0" y="0"/>
            <a:ext cx="9144003" cy="5143499"/>
          </a:xfrm>
          <a:prstGeom prst="rect">
            <a:avLst/>
          </a:prstGeom>
          <a:noFill/>
          <a:ln>
            <a:noFill/>
          </a:ln>
        </p:spPr>
      </p:pic>
      <p:sp>
        <p:nvSpPr>
          <p:cNvPr id="77" name="Google Shape;7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Agenda</a:t>
            </a:r>
            <a:endParaRPr>
              <a:solidFill>
                <a:schemeClr val="lt1"/>
              </a:solidFill>
            </a:endParaRPr>
          </a:p>
        </p:txBody>
      </p:sp>
      <p:sp>
        <p:nvSpPr>
          <p:cNvPr id="78" name="Google Shape;7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Clr>
                <a:schemeClr val="lt1"/>
              </a:buClr>
              <a:buSzPts val="1800"/>
              <a:buAutoNum type="arabicPeriod"/>
            </a:pPr>
            <a:r>
              <a:rPr lang="en">
                <a:solidFill>
                  <a:schemeClr val="lt1"/>
                </a:solidFill>
              </a:rPr>
              <a:t>Meet Team and Agenda</a:t>
            </a:r>
            <a:endParaRPr>
              <a:solidFill>
                <a:schemeClr val="lt1"/>
              </a:solidFill>
            </a:endParaRPr>
          </a:p>
          <a:p>
            <a:pPr marL="457200" lvl="0" indent="-342900" algn="l" rtl="0">
              <a:spcBef>
                <a:spcPts val="0"/>
              </a:spcBef>
              <a:spcAft>
                <a:spcPts val="0"/>
              </a:spcAft>
              <a:buClr>
                <a:schemeClr val="lt1"/>
              </a:buClr>
              <a:buSzPts val="1800"/>
              <a:buAutoNum type="arabicPeriod"/>
            </a:pPr>
            <a:r>
              <a:rPr lang="en">
                <a:solidFill>
                  <a:schemeClr val="lt1"/>
                </a:solidFill>
              </a:rPr>
              <a:t>Background and Dataset Description (Why Miami?)</a:t>
            </a:r>
            <a:endParaRPr>
              <a:solidFill>
                <a:schemeClr val="lt1"/>
              </a:solidFill>
            </a:endParaRPr>
          </a:p>
          <a:p>
            <a:pPr marL="457200" lvl="0" indent="-342900" algn="l" rtl="0">
              <a:spcBef>
                <a:spcPts val="0"/>
              </a:spcBef>
              <a:spcAft>
                <a:spcPts val="0"/>
              </a:spcAft>
              <a:buClr>
                <a:schemeClr val="lt1"/>
              </a:buClr>
              <a:buSzPts val="1800"/>
              <a:buAutoNum type="arabicPeriod"/>
            </a:pPr>
            <a:r>
              <a:rPr lang="en">
                <a:solidFill>
                  <a:schemeClr val="lt1"/>
                </a:solidFill>
              </a:rPr>
              <a:t>Research into Superhost Issues</a:t>
            </a:r>
            <a:endParaRPr>
              <a:solidFill>
                <a:schemeClr val="lt1"/>
              </a:solidFill>
            </a:endParaRPr>
          </a:p>
          <a:p>
            <a:pPr marL="457200" lvl="0" indent="-342900" algn="l" rtl="0">
              <a:spcBef>
                <a:spcPts val="0"/>
              </a:spcBef>
              <a:spcAft>
                <a:spcPts val="0"/>
              </a:spcAft>
              <a:buClr>
                <a:schemeClr val="lt1"/>
              </a:buClr>
              <a:buSzPts val="1800"/>
              <a:buAutoNum type="arabicPeriod"/>
            </a:pPr>
            <a:r>
              <a:rPr lang="en">
                <a:solidFill>
                  <a:schemeClr val="lt1"/>
                </a:solidFill>
              </a:rPr>
              <a:t>Summary Statistics</a:t>
            </a:r>
            <a:endParaRPr>
              <a:solidFill>
                <a:schemeClr val="lt1"/>
              </a:solidFill>
            </a:endParaRPr>
          </a:p>
          <a:p>
            <a:pPr marL="457200" lvl="0" indent="-342900" algn="l" rtl="0">
              <a:spcBef>
                <a:spcPts val="0"/>
              </a:spcBef>
              <a:spcAft>
                <a:spcPts val="0"/>
              </a:spcAft>
              <a:buClr>
                <a:schemeClr val="lt1"/>
              </a:buClr>
              <a:buSzPts val="1800"/>
              <a:buAutoNum type="arabicPeriod"/>
            </a:pPr>
            <a:r>
              <a:rPr lang="en">
                <a:solidFill>
                  <a:schemeClr val="lt1"/>
                </a:solidFill>
              </a:rPr>
              <a:t>Formation of Business Problem</a:t>
            </a:r>
            <a:endParaRPr>
              <a:solidFill>
                <a:schemeClr val="lt1"/>
              </a:solidFill>
            </a:endParaRPr>
          </a:p>
          <a:p>
            <a:pPr marL="457200" lvl="0" indent="-342900" algn="l" rtl="0">
              <a:spcBef>
                <a:spcPts val="0"/>
              </a:spcBef>
              <a:spcAft>
                <a:spcPts val="0"/>
              </a:spcAft>
              <a:buClr>
                <a:schemeClr val="lt1"/>
              </a:buClr>
              <a:buSzPts val="1800"/>
              <a:buAutoNum type="arabicPeriod"/>
            </a:pPr>
            <a:r>
              <a:rPr lang="en">
                <a:solidFill>
                  <a:schemeClr val="lt1"/>
                </a:solidFill>
              </a:rPr>
              <a:t>Proof that Problem Exists/ Description of initial graphs</a:t>
            </a:r>
            <a:endParaRPr>
              <a:solidFill>
                <a:schemeClr val="lt1"/>
              </a:solidFill>
            </a:endParaRPr>
          </a:p>
          <a:p>
            <a:pPr marL="457200" lvl="0" indent="-342900" algn="l" rtl="0">
              <a:spcBef>
                <a:spcPts val="0"/>
              </a:spcBef>
              <a:spcAft>
                <a:spcPts val="0"/>
              </a:spcAft>
              <a:buClr>
                <a:schemeClr val="lt1"/>
              </a:buClr>
              <a:buSzPts val="1800"/>
              <a:buAutoNum type="arabicPeriod"/>
            </a:pPr>
            <a:r>
              <a:rPr lang="en">
                <a:solidFill>
                  <a:schemeClr val="lt1"/>
                </a:solidFill>
              </a:rPr>
              <a:t>Data Cleaning and Transformation</a:t>
            </a:r>
            <a:endParaRPr>
              <a:solidFill>
                <a:schemeClr val="lt1"/>
              </a:solidFill>
            </a:endParaRPr>
          </a:p>
          <a:p>
            <a:pPr marL="457200" lvl="0" indent="-342900" algn="l" rtl="0">
              <a:spcBef>
                <a:spcPts val="0"/>
              </a:spcBef>
              <a:spcAft>
                <a:spcPts val="0"/>
              </a:spcAft>
              <a:buClr>
                <a:schemeClr val="lt1"/>
              </a:buClr>
              <a:buSzPts val="1800"/>
              <a:buAutoNum type="arabicPeriod"/>
            </a:pPr>
            <a:r>
              <a:rPr lang="en">
                <a:solidFill>
                  <a:schemeClr val="lt1"/>
                </a:solidFill>
              </a:rPr>
              <a:t>Initial tests and regression results</a:t>
            </a:r>
            <a:endParaRPr>
              <a:solidFill>
                <a:schemeClr val="lt1"/>
              </a:solidFill>
            </a:endParaRPr>
          </a:p>
          <a:p>
            <a:pPr marL="457200" lvl="0" indent="-342900" algn="l" rtl="0">
              <a:spcBef>
                <a:spcPts val="0"/>
              </a:spcBef>
              <a:spcAft>
                <a:spcPts val="0"/>
              </a:spcAft>
              <a:buClr>
                <a:schemeClr val="lt1"/>
              </a:buClr>
              <a:buSzPts val="1800"/>
              <a:buAutoNum type="arabicPeriod"/>
            </a:pPr>
            <a:r>
              <a:rPr lang="en">
                <a:solidFill>
                  <a:schemeClr val="lt1"/>
                </a:solidFill>
              </a:rPr>
              <a:t>Final Model/ how we got there/ description of results</a:t>
            </a:r>
            <a:endParaRPr>
              <a:solidFill>
                <a:schemeClr val="lt1"/>
              </a:solidFill>
            </a:endParaRPr>
          </a:p>
          <a:p>
            <a:pPr marL="457200" lvl="0" indent="-342900" algn="l" rtl="0">
              <a:spcBef>
                <a:spcPts val="0"/>
              </a:spcBef>
              <a:spcAft>
                <a:spcPts val="0"/>
              </a:spcAft>
              <a:buClr>
                <a:schemeClr val="lt1"/>
              </a:buClr>
              <a:buSzPts val="1800"/>
              <a:buAutoNum type="arabicPeriod"/>
            </a:pPr>
            <a:r>
              <a:rPr lang="en">
                <a:solidFill>
                  <a:schemeClr val="lt1"/>
                </a:solidFill>
              </a:rPr>
              <a:t>Interpretation/ What it means for Airbnb</a:t>
            </a:r>
            <a:endParaRPr>
              <a:solidFill>
                <a:schemeClr val="lt1"/>
              </a:solidFill>
            </a:endParaRPr>
          </a:p>
          <a:p>
            <a:pPr marL="457200" lvl="0" indent="-342900" algn="l" rtl="0">
              <a:spcBef>
                <a:spcPts val="0"/>
              </a:spcBef>
              <a:spcAft>
                <a:spcPts val="0"/>
              </a:spcAft>
              <a:buClr>
                <a:schemeClr val="lt1"/>
              </a:buClr>
              <a:buSzPts val="1800"/>
              <a:buAutoNum type="arabicPeriod"/>
            </a:pPr>
            <a:r>
              <a:rPr lang="en">
                <a:solidFill>
                  <a:schemeClr val="lt1"/>
                </a:solidFill>
              </a:rPr>
              <a:t>Recommendations</a:t>
            </a:r>
            <a:endParaRPr>
              <a:solidFill>
                <a:schemeClr val="lt1"/>
              </a:solidFill>
            </a:endParaRPr>
          </a:p>
          <a:p>
            <a:pPr marL="457200" lvl="0" indent="-342900" algn="l" rtl="0">
              <a:spcBef>
                <a:spcPts val="0"/>
              </a:spcBef>
              <a:spcAft>
                <a:spcPts val="0"/>
              </a:spcAft>
              <a:buClr>
                <a:schemeClr val="lt1"/>
              </a:buClr>
              <a:buSzPts val="1800"/>
              <a:buAutoNum type="arabicPeriod"/>
            </a:pPr>
            <a:r>
              <a:rPr lang="en">
                <a:solidFill>
                  <a:schemeClr val="lt1"/>
                </a:solidFill>
              </a:rPr>
              <a:t>Further analysis possibilities</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42"/>
          <p:cNvPicPr preferRelativeResize="0"/>
          <p:nvPr/>
        </p:nvPicPr>
        <p:blipFill>
          <a:blip r:embed="rId3">
            <a:alphaModFix/>
          </a:blip>
          <a:stretch>
            <a:fillRect/>
          </a:stretch>
        </p:blipFill>
        <p:spPr>
          <a:xfrm>
            <a:off x="0" y="-7350"/>
            <a:ext cx="9144003" cy="5143501"/>
          </a:xfrm>
          <a:prstGeom prst="rect">
            <a:avLst/>
          </a:prstGeom>
          <a:noFill/>
          <a:ln>
            <a:noFill/>
          </a:ln>
        </p:spPr>
      </p:pic>
      <p:sp>
        <p:nvSpPr>
          <p:cNvPr id="296" name="Google Shape;296;p42"/>
          <p:cNvSpPr txBox="1">
            <a:spLocks noGrp="1"/>
          </p:cNvSpPr>
          <p:nvPr>
            <p:ph type="ctrTitle"/>
          </p:nvPr>
        </p:nvSpPr>
        <p:spPr>
          <a:xfrm>
            <a:off x="624150" y="2095800"/>
            <a:ext cx="7895700" cy="95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7080" b="1">
                <a:solidFill>
                  <a:schemeClr val="lt1"/>
                </a:solidFill>
                <a:latin typeface="Playfair Display"/>
                <a:ea typeface="Playfair Display"/>
                <a:cs typeface="Playfair Display"/>
                <a:sym typeface="Playfair Display"/>
              </a:rPr>
              <a:t>Thank You!</a:t>
            </a:r>
            <a:endParaRPr sz="7080" b="1">
              <a:solidFill>
                <a:schemeClr val="lt1"/>
              </a:solidFill>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0" y="0"/>
            <a:ext cx="9144003" cy="5143499"/>
          </a:xfrm>
          <a:prstGeom prst="rect">
            <a:avLst/>
          </a:prstGeom>
          <a:noFill/>
          <a:ln>
            <a:noFill/>
          </a:ln>
        </p:spPr>
      </p:pic>
      <p:sp>
        <p:nvSpPr>
          <p:cNvPr id="84" name="Google Shape;8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Dataset Background</a:t>
            </a:r>
            <a:endParaRPr>
              <a:solidFill>
                <a:schemeClr val="lt1"/>
              </a:solidFill>
            </a:endParaRPr>
          </a:p>
        </p:txBody>
      </p:sp>
      <p:sp>
        <p:nvSpPr>
          <p:cNvPr id="85" name="Google Shape;8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lt1"/>
              </a:buClr>
              <a:buSzPts val="1500"/>
              <a:buChar char="●"/>
            </a:pPr>
            <a:r>
              <a:rPr lang="en" sz="1500">
                <a:solidFill>
                  <a:schemeClr val="lt1"/>
                </a:solidFill>
              </a:rPr>
              <a:t>Airbnb Superhost Dataset</a:t>
            </a:r>
            <a:endParaRPr sz="1500">
              <a:solidFill>
                <a:schemeClr val="lt1"/>
              </a:solidFill>
            </a:endParaRPr>
          </a:p>
          <a:p>
            <a:pPr marL="457200" lvl="0" indent="-323850" algn="l" rtl="0">
              <a:spcBef>
                <a:spcPts val="0"/>
              </a:spcBef>
              <a:spcAft>
                <a:spcPts val="0"/>
              </a:spcAft>
              <a:buClr>
                <a:schemeClr val="lt1"/>
              </a:buClr>
              <a:buSzPts val="1500"/>
              <a:buChar char="●"/>
            </a:pPr>
            <a:r>
              <a:rPr lang="en" sz="1500">
                <a:solidFill>
                  <a:schemeClr val="lt1"/>
                </a:solidFill>
              </a:rPr>
              <a:t>Criteria for Superhost: </a:t>
            </a:r>
            <a:endParaRPr sz="1500">
              <a:solidFill>
                <a:schemeClr val="lt1"/>
              </a:solidFill>
            </a:endParaRPr>
          </a:p>
          <a:p>
            <a:pPr marL="457200" lvl="0" indent="457200" algn="l" rtl="0">
              <a:lnSpc>
                <a:spcPct val="100000"/>
              </a:lnSpc>
              <a:spcBef>
                <a:spcPts val="1200"/>
              </a:spcBef>
              <a:spcAft>
                <a:spcPts val="0"/>
              </a:spcAft>
              <a:buNone/>
            </a:pPr>
            <a:r>
              <a:rPr lang="en" sz="1100">
                <a:solidFill>
                  <a:schemeClr val="lt1"/>
                </a:solidFill>
              </a:rPr>
              <a:t>(i) hosted at least 10 trips; </a:t>
            </a:r>
            <a:endParaRPr sz="1100">
              <a:solidFill>
                <a:schemeClr val="lt1"/>
              </a:solidFill>
            </a:endParaRPr>
          </a:p>
          <a:p>
            <a:pPr marL="457200" lvl="0" indent="457200" algn="l" rtl="0">
              <a:lnSpc>
                <a:spcPct val="100000"/>
              </a:lnSpc>
              <a:spcBef>
                <a:spcPts val="1200"/>
              </a:spcBef>
              <a:spcAft>
                <a:spcPts val="0"/>
              </a:spcAft>
              <a:buNone/>
            </a:pPr>
            <a:r>
              <a:rPr lang="en" sz="1100">
                <a:solidFill>
                  <a:schemeClr val="lt1"/>
                </a:solidFill>
              </a:rPr>
              <a:t>(ii) maintained a 90% response rate when responding to guests requests; </a:t>
            </a:r>
            <a:endParaRPr sz="1100">
              <a:solidFill>
                <a:schemeClr val="lt1"/>
              </a:solidFill>
            </a:endParaRPr>
          </a:p>
          <a:p>
            <a:pPr marL="457200" lvl="0" indent="457200" algn="l" rtl="0">
              <a:lnSpc>
                <a:spcPct val="100000"/>
              </a:lnSpc>
              <a:spcBef>
                <a:spcPts val="1200"/>
              </a:spcBef>
              <a:spcAft>
                <a:spcPts val="0"/>
              </a:spcAft>
              <a:buNone/>
            </a:pPr>
            <a:r>
              <a:rPr lang="en" sz="1100">
                <a:solidFill>
                  <a:schemeClr val="lt1"/>
                </a:solidFill>
              </a:rPr>
              <a:t>(iii) completed all confirmed reservations without cancellation; and </a:t>
            </a:r>
            <a:endParaRPr sz="1100">
              <a:solidFill>
                <a:schemeClr val="lt1"/>
              </a:solidFill>
            </a:endParaRPr>
          </a:p>
          <a:p>
            <a:pPr marL="457200" lvl="0" indent="457200" algn="l" rtl="0">
              <a:lnSpc>
                <a:spcPct val="100000"/>
              </a:lnSpc>
              <a:spcBef>
                <a:spcPts val="1200"/>
              </a:spcBef>
              <a:spcAft>
                <a:spcPts val="0"/>
              </a:spcAft>
              <a:buNone/>
            </a:pPr>
            <a:r>
              <a:rPr lang="en" sz="1100">
                <a:solidFill>
                  <a:schemeClr val="lt1"/>
                </a:solidFill>
              </a:rPr>
              <a:t>(iv) received a 5-star review at least 80% of the time</a:t>
            </a:r>
            <a:endParaRPr sz="1100">
              <a:solidFill>
                <a:schemeClr val="lt1"/>
              </a:solidFill>
            </a:endParaRPr>
          </a:p>
          <a:p>
            <a:pPr marL="457200" lvl="0" indent="-323850" algn="l" rtl="0">
              <a:lnSpc>
                <a:spcPct val="100000"/>
              </a:lnSpc>
              <a:spcBef>
                <a:spcPts val="1200"/>
              </a:spcBef>
              <a:spcAft>
                <a:spcPts val="0"/>
              </a:spcAft>
              <a:buClr>
                <a:schemeClr val="lt1"/>
              </a:buClr>
              <a:buSzPts val="1500"/>
              <a:buChar char="●"/>
            </a:pPr>
            <a:r>
              <a:rPr lang="en" sz="1500">
                <a:solidFill>
                  <a:schemeClr val="lt1"/>
                </a:solidFill>
              </a:rPr>
              <a:t>Three-month evaluation periods begin on January 1st, April 1st, July 1st, and October 1st. Each host’s Superhost status is reevaluated at the beginning of the subsequent evaluation period, usually within 10 days of the start of the evaluation period</a:t>
            </a:r>
            <a:endParaRPr sz="1500">
              <a:solidFill>
                <a:schemeClr val="lt1"/>
              </a:solidFill>
            </a:endParaRPr>
          </a:p>
          <a:p>
            <a:pPr marL="457200" lvl="0" indent="-323850" algn="l" rtl="0">
              <a:lnSpc>
                <a:spcPct val="100000"/>
              </a:lnSpc>
              <a:spcBef>
                <a:spcPts val="0"/>
              </a:spcBef>
              <a:spcAft>
                <a:spcPts val="0"/>
              </a:spcAft>
              <a:buClr>
                <a:schemeClr val="lt1"/>
              </a:buClr>
              <a:buSzPts val="1500"/>
              <a:buChar char="●"/>
            </a:pPr>
            <a:r>
              <a:rPr lang="en" sz="1500">
                <a:solidFill>
                  <a:schemeClr val="lt1"/>
                </a:solidFill>
              </a:rPr>
              <a:t>Dataset covers eight Superhost evaluation periods: April (2017, 2018), July(2016, 2017), October(2016, 2017), and January(2017, 2018)</a:t>
            </a:r>
            <a:endParaRPr sz="1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0" y="0"/>
            <a:ext cx="9144003" cy="5143499"/>
          </a:xfrm>
          <a:prstGeom prst="rect">
            <a:avLst/>
          </a:prstGeom>
          <a:noFill/>
          <a:ln>
            <a:noFill/>
          </a:ln>
        </p:spPr>
      </p:pic>
      <p:sp>
        <p:nvSpPr>
          <p:cNvPr id="91" name="Google Shape;91;p17"/>
          <p:cNvSpPr txBox="1">
            <a:spLocks noGrp="1"/>
          </p:cNvSpPr>
          <p:nvPr>
            <p:ph type="title"/>
          </p:nvPr>
        </p:nvSpPr>
        <p:spPr>
          <a:xfrm>
            <a:off x="311700" y="451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Dataset Background: Why Miami?</a:t>
            </a:r>
            <a:endParaRPr>
              <a:solidFill>
                <a:schemeClr val="lt1"/>
              </a:solidFill>
            </a:endParaRPr>
          </a:p>
        </p:txBody>
      </p:sp>
      <p:sp>
        <p:nvSpPr>
          <p:cNvPr id="92" name="Google Shape;92;p17"/>
          <p:cNvSpPr txBox="1">
            <a:spLocks noGrp="1"/>
          </p:cNvSpPr>
          <p:nvPr>
            <p:ph type="body" idx="1"/>
          </p:nvPr>
        </p:nvSpPr>
        <p:spPr>
          <a:xfrm>
            <a:off x="311700" y="1152475"/>
            <a:ext cx="3654300" cy="33837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chemeClr val="lt1"/>
              </a:buClr>
              <a:buSzPts val="1800"/>
              <a:buChar char="●"/>
            </a:pPr>
            <a:r>
              <a:rPr lang="en">
                <a:solidFill>
                  <a:schemeClr val="lt1"/>
                </a:solidFill>
              </a:rPr>
              <a:t>Miami is one of the most popular vacation destinations in the USA</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One of the most expensive Airbnb markets in the world</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Miami would be a good dataset to test models on due to large amount of Airbnb listings</a:t>
            </a:r>
            <a:endParaRPr>
              <a:solidFill>
                <a:schemeClr val="lt1"/>
              </a:solidFill>
            </a:endParaRPr>
          </a:p>
          <a:p>
            <a:pPr marL="457200" lvl="0" indent="0" algn="l" rtl="0">
              <a:spcBef>
                <a:spcPts val="1200"/>
              </a:spcBef>
              <a:spcAft>
                <a:spcPts val="1200"/>
              </a:spcAft>
              <a:buNone/>
            </a:pPr>
            <a:endParaRPr/>
          </a:p>
        </p:txBody>
      </p:sp>
      <p:pic>
        <p:nvPicPr>
          <p:cNvPr id="93" name="Google Shape;93;p17"/>
          <p:cNvPicPr preferRelativeResize="0"/>
          <p:nvPr/>
        </p:nvPicPr>
        <p:blipFill>
          <a:blip r:embed="rId4">
            <a:alphaModFix/>
          </a:blip>
          <a:stretch>
            <a:fillRect/>
          </a:stretch>
        </p:blipFill>
        <p:spPr>
          <a:xfrm>
            <a:off x="3966000" y="1024675"/>
            <a:ext cx="5107776" cy="3639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0" y="0"/>
            <a:ext cx="9144003" cy="5143499"/>
          </a:xfrm>
          <a:prstGeom prst="rect">
            <a:avLst/>
          </a:prstGeom>
          <a:noFill/>
          <a:ln>
            <a:noFill/>
          </a:ln>
        </p:spPr>
      </p:pic>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chemeClr val="lt1"/>
                </a:solidFill>
              </a:rPr>
              <a:t>Business Problem - Miami Dataset </a:t>
            </a:r>
            <a:endParaRPr b="1">
              <a:solidFill>
                <a:schemeClr val="lt1"/>
              </a:solidFill>
            </a:endParaRPr>
          </a:p>
        </p:txBody>
      </p:sp>
      <p:grpSp>
        <p:nvGrpSpPr>
          <p:cNvPr id="100" name="Google Shape;100;p18"/>
          <p:cNvGrpSpPr/>
          <p:nvPr/>
        </p:nvGrpSpPr>
        <p:grpSpPr>
          <a:xfrm>
            <a:off x="1730364" y="2855139"/>
            <a:ext cx="287930" cy="303692"/>
            <a:chOff x="4858109" y="2631368"/>
            <a:chExt cx="316442" cy="315000"/>
          </a:xfrm>
        </p:grpSpPr>
        <p:sp>
          <p:nvSpPr>
            <p:cNvPr id="101" name="Google Shape;101;p18"/>
            <p:cNvSpPr/>
            <p:nvPr/>
          </p:nvSpPr>
          <p:spPr>
            <a:xfrm>
              <a:off x="4859551" y="2631368"/>
              <a:ext cx="315000" cy="315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4858109" y="2739300"/>
              <a:ext cx="239100" cy="99000"/>
            </a:xfrm>
            <a:prstGeom prst="rightArrow">
              <a:avLst>
                <a:gd name="adj1" fmla="val 32020"/>
                <a:gd name="adj2" fmla="val 6697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br>
                <a:rPr lang="en"/>
              </a:br>
              <a:endParaRPr/>
            </a:p>
          </p:txBody>
        </p:sp>
      </p:grpSp>
      <p:grpSp>
        <p:nvGrpSpPr>
          <p:cNvPr id="103" name="Google Shape;103;p18"/>
          <p:cNvGrpSpPr/>
          <p:nvPr/>
        </p:nvGrpSpPr>
        <p:grpSpPr>
          <a:xfrm>
            <a:off x="2724490" y="2946397"/>
            <a:ext cx="286615" cy="303690"/>
            <a:chOff x="3157188" y="909150"/>
            <a:chExt cx="470400" cy="470400"/>
          </a:xfrm>
        </p:grpSpPr>
        <p:sp>
          <p:nvSpPr>
            <p:cNvPr id="104" name="Google Shape;104;p18"/>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3243138" y="995100"/>
              <a:ext cx="298500" cy="298500"/>
            </a:xfrm>
            <a:prstGeom prst="mathPlus">
              <a:avLst>
                <a:gd name="adj1" fmla="val 99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8"/>
          <p:cNvSpPr/>
          <p:nvPr/>
        </p:nvSpPr>
        <p:spPr>
          <a:xfrm>
            <a:off x="3620636" y="2413615"/>
            <a:ext cx="1712100" cy="1746300"/>
          </a:xfrm>
          <a:prstGeom prst="ellipse">
            <a:avLst/>
          </a:prstGeom>
          <a:solidFill>
            <a:srgbClr val="9FC5E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0">
                <a:solidFill>
                  <a:schemeClr val="dk1"/>
                </a:solidFill>
              </a:rPr>
              <a:t>🏘</a:t>
            </a:r>
            <a:endParaRPr sz="7000">
              <a:solidFill>
                <a:schemeClr val="dk1"/>
              </a:solidFill>
            </a:endParaRPr>
          </a:p>
        </p:txBody>
      </p:sp>
      <p:sp>
        <p:nvSpPr>
          <p:cNvPr id="107" name="Google Shape;107;p18"/>
          <p:cNvSpPr/>
          <p:nvPr/>
        </p:nvSpPr>
        <p:spPr>
          <a:xfrm>
            <a:off x="6712027" y="2504702"/>
            <a:ext cx="1712100" cy="1746300"/>
          </a:xfrm>
          <a:prstGeom prst="ellipse">
            <a:avLst/>
          </a:prstGeom>
          <a:solidFill>
            <a:srgbClr val="1AE42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500"/>
          </a:p>
        </p:txBody>
      </p:sp>
      <p:sp>
        <p:nvSpPr>
          <p:cNvPr id="108" name="Google Shape;108;p18"/>
          <p:cNvSpPr/>
          <p:nvPr/>
        </p:nvSpPr>
        <p:spPr>
          <a:xfrm>
            <a:off x="529226" y="2411730"/>
            <a:ext cx="1712100" cy="1746300"/>
          </a:xfrm>
          <a:prstGeom prst="ellipse">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4000"/>
          </a:p>
        </p:txBody>
      </p:sp>
      <p:sp>
        <p:nvSpPr>
          <p:cNvPr id="109" name="Google Shape;109;p18"/>
          <p:cNvSpPr txBox="1"/>
          <p:nvPr/>
        </p:nvSpPr>
        <p:spPr>
          <a:xfrm>
            <a:off x="59600" y="1335075"/>
            <a:ext cx="2664900" cy="6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Times"/>
                <a:ea typeface="Times"/>
                <a:cs typeface="Times"/>
                <a:sym typeface="Times"/>
              </a:rPr>
              <a:t>Are Superhosts underpricing listings?</a:t>
            </a:r>
            <a:endParaRPr sz="2200">
              <a:solidFill>
                <a:schemeClr val="lt1"/>
              </a:solidFill>
              <a:latin typeface="Times"/>
              <a:ea typeface="Times"/>
              <a:cs typeface="Times"/>
              <a:sym typeface="Times"/>
            </a:endParaRPr>
          </a:p>
        </p:txBody>
      </p:sp>
      <p:sp>
        <p:nvSpPr>
          <p:cNvPr id="110" name="Google Shape;110;p18"/>
          <p:cNvSpPr txBox="1"/>
          <p:nvPr/>
        </p:nvSpPr>
        <p:spPr>
          <a:xfrm>
            <a:off x="3179327" y="1335076"/>
            <a:ext cx="2664900" cy="6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Times"/>
                <a:ea typeface="Times"/>
                <a:cs typeface="Times"/>
                <a:sym typeface="Times"/>
              </a:rPr>
              <a:t>Which listings are underpriced?</a:t>
            </a:r>
            <a:endParaRPr sz="2200">
              <a:solidFill>
                <a:schemeClr val="lt1"/>
              </a:solidFill>
              <a:latin typeface="Times"/>
              <a:ea typeface="Times"/>
              <a:cs typeface="Times"/>
              <a:sym typeface="Times"/>
            </a:endParaRPr>
          </a:p>
        </p:txBody>
      </p:sp>
      <p:sp>
        <p:nvSpPr>
          <p:cNvPr id="111" name="Google Shape;111;p18"/>
          <p:cNvSpPr txBox="1"/>
          <p:nvPr/>
        </p:nvSpPr>
        <p:spPr>
          <a:xfrm>
            <a:off x="6064079" y="1150325"/>
            <a:ext cx="3047700" cy="66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lt1"/>
                </a:solidFill>
                <a:latin typeface="Times"/>
                <a:ea typeface="Times"/>
                <a:cs typeface="Times"/>
                <a:sym typeface="Times"/>
              </a:rPr>
              <a:t>How can we increase revenues for these listings to make obtaining Superhost worth it?</a:t>
            </a:r>
            <a:endParaRPr sz="1900">
              <a:solidFill>
                <a:schemeClr val="lt1"/>
              </a:solidFill>
              <a:latin typeface="Times"/>
              <a:ea typeface="Times"/>
              <a:cs typeface="Times"/>
              <a:sym typeface="Times"/>
            </a:endParaRPr>
          </a:p>
        </p:txBody>
      </p:sp>
      <p:pic>
        <p:nvPicPr>
          <p:cNvPr id="112" name="Google Shape;112;p18"/>
          <p:cNvPicPr preferRelativeResize="0"/>
          <p:nvPr/>
        </p:nvPicPr>
        <p:blipFill>
          <a:blip r:embed="rId4">
            <a:alphaModFix/>
          </a:blip>
          <a:stretch>
            <a:fillRect/>
          </a:stretch>
        </p:blipFill>
        <p:spPr>
          <a:xfrm>
            <a:off x="6990753" y="2652134"/>
            <a:ext cx="1194346" cy="1265507"/>
          </a:xfrm>
          <a:prstGeom prst="rect">
            <a:avLst/>
          </a:prstGeom>
          <a:noFill/>
          <a:ln>
            <a:noFill/>
          </a:ln>
        </p:spPr>
      </p:pic>
      <p:pic>
        <p:nvPicPr>
          <p:cNvPr id="113" name="Google Shape;113;p18"/>
          <p:cNvPicPr preferRelativeResize="0"/>
          <p:nvPr/>
        </p:nvPicPr>
        <p:blipFill>
          <a:blip r:embed="rId5">
            <a:alphaModFix/>
          </a:blip>
          <a:stretch>
            <a:fillRect/>
          </a:stretch>
        </p:blipFill>
        <p:spPr>
          <a:xfrm>
            <a:off x="626138" y="2633450"/>
            <a:ext cx="1488826" cy="1488797"/>
          </a:xfrm>
          <a:prstGeom prst="rect">
            <a:avLst/>
          </a:prstGeom>
          <a:noFill/>
          <a:ln>
            <a:noFill/>
          </a:ln>
        </p:spPr>
      </p:pic>
      <p:grpSp>
        <p:nvGrpSpPr>
          <p:cNvPr id="114" name="Google Shape;114;p18"/>
          <p:cNvGrpSpPr/>
          <p:nvPr/>
        </p:nvGrpSpPr>
        <p:grpSpPr>
          <a:xfrm>
            <a:off x="6018428" y="2946397"/>
            <a:ext cx="286615" cy="303690"/>
            <a:chOff x="3157188" y="909150"/>
            <a:chExt cx="470400" cy="470400"/>
          </a:xfrm>
        </p:grpSpPr>
        <p:sp>
          <p:nvSpPr>
            <p:cNvPr id="115" name="Google Shape;115;p18"/>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3243138" y="995100"/>
              <a:ext cx="298500" cy="298500"/>
            </a:xfrm>
            <a:prstGeom prst="mathPlus">
              <a:avLst>
                <a:gd name="adj1" fmla="val 99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a:off x="0" y="0"/>
            <a:ext cx="9144003" cy="5143499"/>
          </a:xfrm>
          <a:prstGeom prst="rect">
            <a:avLst/>
          </a:prstGeom>
          <a:noFill/>
          <a:ln>
            <a:noFill/>
          </a:ln>
        </p:spPr>
      </p:pic>
      <p:sp>
        <p:nvSpPr>
          <p:cNvPr id="122" name="Google Shape;12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Research into Superhost Issues</a:t>
            </a:r>
            <a:endParaRPr>
              <a:solidFill>
                <a:schemeClr val="lt1"/>
              </a:solidFill>
            </a:endParaRPr>
          </a:p>
        </p:txBody>
      </p:sp>
      <p:sp>
        <p:nvSpPr>
          <p:cNvPr id="123" name="Google Shape;12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lt1"/>
              </a:buClr>
              <a:buSzPts val="1800"/>
              <a:buChar char="●"/>
            </a:pPr>
            <a:r>
              <a:rPr lang="en">
                <a:solidFill>
                  <a:schemeClr val="lt1"/>
                </a:solidFill>
              </a:rPr>
              <a:t>Underpricing common issue among Superhosts in forums and articles</a:t>
            </a:r>
            <a:endParaRPr>
              <a:solidFill>
                <a:schemeClr val="lt1"/>
              </a:solidFill>
            </a:endParaRPr>
          </a:p>
          <a:p>
            <a:pPr marL="457200" lvl="0" indent="-342900" algn="l" rtl="0">
              <a:spcBef>
                <a:spcPts val="0"/>
              </a:spcBef>
              <a:spcAft>
                <a:spcPts val="0"/>
              </a:spcAft>
              <a:buClr>
                <a:schemeClr val="lt1"/>
              </a:buClr>
              <a:buSzPts val="1800"/>
              <a:buChar char="●"/>
            </a:pPr>
            <a:r>
              <a:rPr lang="en">
                <a:solidFill>
                  <a:schemeClr val="lt1"/>
                </a:solidFill>
              </a:rPr>
              <a:t>Many think becoming a Superhost is not worth it</a:t>
            </a:r>
            <a:endParaRPr>
              <a:solidFill>
                <a:schemeClr val="lt1"/>
              </a:solidFill>
            </a:endParaRPr>
          </a:p>
        </p:txBody>
      </p:sp>
      <p:pic>
        <p:nvPicPr>
          <p:cNvPr id="124" name="Google Shape;124;p19"/>
          <p:cNvPicPr preferRelativeResize="0"/>
          <p:nvPr/>
        </p:nvPicPr>
        <p:blipFill>
          <a:blip r:embed="rId4">
            <a:alphaModFix/>
          </a:blip>
          <a:stretch>
            <a:fillRect/>
          </a:stretch>
        </p:blipFill>
        <p:spPr>
          <a:xfrm>
            <a:off x="631400" y="3269809"/>
            <a:ext cx="5476752" cy="1652165"/>
          </a:xfrm>
          <a:prstGeom prst="rect">
            <a:avLst/>
          </a:prstGeom>
          <a:noFill/>
          <a:ln>
            <a:noFill/>
          </a:ln>
        </p:spPr>
      </p:pic>
      <p:pic>
        <p:nvPicPr>
          <p:cNvPr id="125" name="Google Shape;125;p19"/>
          <p:cNvPicPr preferRelativeResize="0"/>
          <p:nvPr/>
        </p:nvPicPr>
        <p:blipFill>
          <a:blip r:embed="rId5">
            <a:alphaModFix/>
          </a:blip>
          <a:stretch>
            <a:fillRect/>
          </a:stretch>
        </p:blipFill>
        <p:spPr>
          <a:xfrm>
            <a:off x="1302750" y="1977951"/>
            <a:ext cx="7778375" cy="1187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0"/>
          <p:cNvPicPr preferRelativeResize="0"/>
          <p:nvPr/>
        </p:nvPicPr>
        <p:blipFill>
          <a:blip r:embed="rId3">
            <a:alphaModFix/>
          </a:blip>
          <a:stretch>
            <a:fillRect/>
          </a:stretch>
        </p:blipFill>
        <p:spPr>
          <a:xfrm>
            <a:off x="0" y="0"/>
            <a:ext cx="9144003" cy="5143499"/>
          </a:xfrm>
          <a:prstGeom prst="rect">
            <a:avLst/>
          </a:prstGeom>
          <a:noFill/>
          <a:ln>
            <a:noFill/>
          </a:ln>
        </p:spPr>
      </p:pic>
      <p:sp>
        <p:nvSpPr>
          <p:cNvPr id="131" name="Google Shape;13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Dataset Summary Statistics</a:t>
            </a:r>
            <a:endParaRPr>
              <a:solidFill>
                <a:schemeClr val="lt1"/>
              </a:solidFill>
            </a:endParaRPr>
          </a:p>
        </p:txBody>
      </p:sp>
      <p:pic>
        <p:nvPicPr>
          <p:cNvPr id="132" name="Google Shape;132;p20"/>
          <p:cNvPicPr preferRelativeResize="0"/>
          <p:nvPr/>
        </p:nvPicPr>
        <p:blipFill>
          <a:blip r:embed="rId4">
            <a:alphaModFix/>
          </a:blip>
          <a:stretch>
            <a:fillRect/>
          </a:stretch>
        </p:blipFill>
        <p:spPr>
          <a:xfrm>
            <a:off x="2417275" y="1017725"/>
            <a:ext cx="4309451" cy="3912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0" y="0"/>
            <a:ext cx="9144003" cy="5143499"/>
          </a:xfrm>
          <a:prstGeom prst="rect">
            <a:avLst/>
          </a:prstGeom>
          <a:noFill/>
          <a:ln>
            <a:noFill/>
          </a:ln>
        </p:spPr>
      </p:pic>
      <p:sp>
        <p:nvSpPr>
          <p:cNvPr id="138" name="Google Shape;13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Superhost Pricing Summary Statistics</a:t>
            </a:r>
            <a:endParaRPr>
              <a:solidFill>
                <a:schemeClr val="lt1"/>
              </a:solidFill>
            </a:endParaRPr>
          </a:p>
        </p:txBody>
      </p:sp>
      <p:pic>
        <p:nvPicPr>
          <p:cNvPr id="139" name="Google Shape;139;p21"/>
          <p:cNvPicPr preferRelativeResize="0"/>
          <p:nvPr/>
        </p:nvPicPr>
        <p:blipFill>
          <a:blip r:embed="rId4">
            <a:alphaModFix/>
          </a:blip>
          <a:stretch>
            <a:fillRect/>
          </a:stretch>
        </p:blipFill>
        <p:spPr>
          <a:xfrm>
            <a:off x="799574" y="1341549"/>
            <a:ext cx="7823877" cy="34164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1025</Words>
  <Application>Microsoft Macintosh PowerPoint</Application>
  <PresentationFormat>On-screen Show (16:9)</PresentationFormat>
  <Paragraphs>118</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Playfair Display</vt:lpstr>
      <vt:lpstr>Times</vt:lpstr>
      <vt:lpstr>Courier New</vt:lpstr>
      <vt:lpstr>Arial</vt:lpstr>
      <vt:lpstr>Roboto</vt:lpstr>
      <vt:lpstr>Bebas Neue</vt:lpstr>
      <vt:lpstr>Times New Roman</vt:lpstr>
      <vt:lpstr>Simple Light</vt:lpstr>
      <vt:lpstr>MGMT 683: Final Project</vt:lpstr>
      <vt:lpstr>Meet the Team!</vt:lpstr>
      <vt:lpstr>Agenda</vt:lpstr>
      <vt:lpstr>Dataset Background</vt:lpstr>
      <vt:lpstr>Dataset Background: Why Miami?</vt:lpstr>
      <vt:lpstr>Business Problem - Miami Dataset </vt:lpstr>
      <vt:lpstr>Research into Superhost Issues</vt:lpstr>
      <vt:lpstr>Dataset Summary Statistics</vt:lpstr>
      <vt:lpstr>Superhost Pricing Summary Statistics</vt:lpstr>
      <vt:lpstr>Proof of Problem</vt:lpstr>
      <vt:lpstr>Problem Exploration</vt:lpstr>
      <vt:lpstr>Problem Exploration</vt:lpstr>
      <vt:lpstr>Superhosts Yearly Status Analysis </vt:lpstr>
      <vt:lpstr>Company is not maximizing their revenue from Superhost listings</vt:lpstr>
      <vt:lpstr>Data Cleaning and Transformation: Initial Tests</vt:lpstr>
      <vt:lpstr>Data Cleaning and Transformation</vt:lpstr>
      <vt:lpstr>Post Transformation/ Fixed Missing Values</vt:lpstr>
      <vt:lpstr>Model 1: Underpricing in Airbnb</vt:lpstr>
      <vt:lpstr>PowerPoint Presentation</vt:lpstr>
      <vt:lpstr>Observations with underpriced listings</vt:lpstr>
      <vt:lpstr>Recommendations to increase revenue in underpriced listings</vt:lpstr>
      <vt:lpstr>Model 2: Nightly Rates without categorical variables</vt:lpstr>
      <vt:lpstr>Model 3: Nightly Rates with Categorical Variables</vt:lpstr>
      <vt:lpstr>Model 4: Interaction Effects (Final Model)</vt:lpstr>
      <vt:lpstr>Final Model Results (Short sample with lag terms)</vt:lpstr>
      <vt:lpstr>Interpretation of Results</vt:lpstr>
      <vt:lpstr>Final Recommendations (Magnitude and Significance)</vt:lpstr>
      <vt:lpstr>Future Recommendations for Testings</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MGMT 683: Final Project</dc:title>
  <cp:lastModifiedBy>alexscar55@gmail.com</cp:lastModifiedBy>
  <cp:revision>1</cp:revision>
  <dcterms:modified xsi:type="dcterms:W3CDTF">2023-12-09T00:58:44Z</dcterms:modified>
</cp:coreProperties>
</file>